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61"/>
  </p:notesMasterIdLst>
  <p:handoutMasterIdLst>
    <p:handoutMasterId r:id="rId62"/>
  </p:handoutMasterIdLst>
  <p:sldIdLst>
    <p:sldId id="471" r:id="rId6"/>
    <p:sldId id="408" r:id="rId7"/>
    <p:sldId id="474" r:id="rId8"/>
    <p:sldId id="410" r:id="rId9"/>
    <p:sldId id="411" r:id="rId10"/>
    <p:sldId id="475" r:id="rId11"/>
    <p:sldId id="433" r:id="rId12"/>
    <p:sldId id="413" r:id="rId13"/>
    <p:sldId id="432" r:id="rId14"/>
    <p:sldId id="414" r:id="rId15"/>
    <p:sldId id="434" r:id="rId16"/>
    <p:sldId id="415" r:id="rId17"/>
    <p:sldId id="416" r:id="rId18"/>
    <p:sldId id="460" r:id="rId19"/>
    <p:sldId id="435" r:id="rId20"/>
    <p:sldId id="461" r:id="rId21"/>
    <p:sldId id="419" r:id="rId22"/>
    <p:sldId id="472" r:id="rId23"/>
    <p:sldId id="420" r:id="rId24"/>
    <p:sldId id="421" r:id="rId25"/>
    <p:sldId id="462" r:id="rId26"/>
    <p:sldId id="469" r:id="rId27"/>
    <p:sldId id="473" r:id="rId28"/>
    <p:sldId id="463" r:id="rId29"/>
    <p:sldId id="426" r:id="rId30"/>
    <p:sldId id="427" r:id="rId31"/>
    <p:sldId id="437" r:id="rId32"/>
    <p:sldId id="464" r:id="rId33"/>
    <p:sldId id="438" r:id="rId34"/>
    <p:sldId id="429" r:id="rId35"/>
    <p:sldId id="430" r:id="rId36"/>
    <p:sldId id="431" r:id="rId37"/>
    <p:sldId id="439" r:id="rId38"/>
    <p:sldId id="440" r:id="rId39"/>
    <p:sldId id="470" r:id="rId40"/>
    <p:sldId id="441" r:id="rId41"/>
    <p:sldId id="465" r:id="rId42"/>
    <p:sldId id="476" r:id="rId43"/>
    <p:sldId id="466" r:id="rId44"/>
    <p:sldId id="467" r:id="rId45"/>
    <p:sldId id="468" r:id="rId46"/>
    <p:sldId id="445" r:id="rId47"/>
    <p:sldId id="446" r:id="rId48"/>
    <p:sldId id="447" r:id="rId49"/>
    <p:sldId id="452" r:id="rId50"/>
    <p:sldId id="453" r:id="rId51"/>
    <p:sldId id="448" r:id="rId52"/>
    <p:sldId id="449" r:id="rId53"/>
    <p:sldId id="455" r:id="rId54"/>
    <p:sldId id="456" r:id="rId55"/>
    <p:sldId id="477" r:id="rId56"/>
    <p:sldId id="457" r:id="rId57"/>
    <p:sldId id="458" r:id="rId58"/>
    <p:sldId id="459" r:id="rId59"/>
    <p:sldId id="298" r:id="rId60"/>
  </p:sldIdLst>
  <p:sldSz cx="9144000" cy="6858000" type="screen4x3"/>
  <p:notesSz cx="6858000" cy="9144000"/>
  <p:embeddedFontLst>
    <p:embeddedFont>
      <p:font typeface="Noto Sans Symbols" panose="020B0604020202020204" charset="0"/>
      <p:regular r:id="rId63"/>
      <p:bold r:id="rId64"/>
      <p:italic r:id="rId65"/>
      <p:boldItalic r:id="rId66"/>
    </p:embeddedFont>
    <p:embeddedFont>
      <p:font typeface="Verdana" panose="020B060403050404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29" userDrawn="1">
          <p15:clr>
            <a:srgbClr val="A4A3A4"/>
          </p15:clr>
        </p15:guide>
        <p15:guide id="2" pos="5465" userDrawn="1">
          <p15:clr>
            <a:srgbClr val="A4A3A4"/>
          </p15:clr>
        </p15:guide>
        <p15:guide id="4" orient="horz" pos="142" userDrawn="1">
          <p15:clr>
            <a:srgbClr val="A4A3A4"/>
          </p15:clr>
        </p15:guide>
        <p15:guide id="5" orient="horz" pos="799" userDrawn="1">
          <p15:clr>
            <a:srgbClr val="A4A3A4"/>
          </p15:clr>
        </p15:guide>
        <p15:guide id="6" orient="horz" pos="958" userDrawn="1">
          <p15:clr>
            <a:srgbClr val="A4A3A4"/>
          </p15:clr>
        </p15:guide>
        <p15:guide id="7" pos="295"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19"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Diane Casey" initials="DC" lastIdx="3" clrIdx="8">
    <p:extLst>
      <p:ext uri="{19B8F6BF-5375-455C-9EA6-DF929625EA0E}">
        <p15:presenceInfo xmlns:p15="http://schemas.microsoft.com/office/powerpoint/2012/main" userId="34fdb53b254470fa" providerId="Windows Live"/>
      </p:ext>
    </p:extLst>
  </p:cmAuthor>
  <p:cmAuthor id="2" name="Sarah Reusché" initials="" lastIdx="13" clrIdx="2"/>
  <p:cmAuthor id="9" name="Edward Vincent" initials="EV" lastIdx="48" clrIdx="9">
    <p:extLst>
      <p:ext uri="{19B8F6BF-5375-455C-9EA6-DF929625EA0E}">
        <p15:presenceInfo xmlns:p15="http://schemas.microsoft.com/office/powerpoint/2012/main" userId="S-1-5-21-617317731-1927854996-104450171-146641" providerId="AD"/>
      </p:ext>
    </p:extLst>
  </p:cmAuthor>
  <p:cmAuthor id="3" name="Nitin Shankar" initials="" lastIdx="6" clrIdx="3"/>
  <p:cmAuthor id="10" name="CE" initials="CE" lastIdx="1" clrIdx="10">
    <p:extLst>
      <p:ext uri="{19B8F6BF-5375-455C-9EA6-DF929625EA0E}">
        <p15:presenceInfo xmlns:p15="http://schemas.microsoft.com/office/powerpoint/2012/main" userId="CE" providerId="None"/>
      </p:ext>
    </p:extLst>
  </p:cmAuthor>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623" autoAdjust="0"/>
    <p:restoredTop sz="72385" autoAdjust="0"/>
  </p:normalViewPr>
  <p:slideViewPr>
    <p:cSldViewPr snapToGrid="0" snapToObjects="1">
      <p:cViewPr>
        <p:scale>
          <a:sx n="60" d="100"/>
          <a:sy n="60" d="100"/>
        </p:scale>
        <p:origin x="1152" y="84"/>
      </p:cViewPr>
      <p:guideLst>
        <p:guide orient="horz" pos="3929"/>
        <p:guide pos="5465"/>
        <p:guide orient="horz" pos="142"/>
        <p:guide orient="horz" pos="799"/>
        <p:guide orient="horz" pos="958"/>
        <p:guide pos="295"/>
      </p:guideLst>
    </p:cSldViewPr>
  </p:slideViewPr>
  <p:outlineViewPr>
    <p:cViewPr>
      <p:scale>
        <a:sx n="33" d="100"/>
        <a:sy n="33" d="100"/>
      </p:scale>
      <p:origin x="0" y="-32970"/>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1.fntdata"/><Relationship Id="rId68"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font" Target="fonts/font4.fntdata"/><Relationship Id="rId74"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font" Target="fonts/font2.fntdata"/><Relationship Id="rId69" Type="http://schemas.openxmlformats.org/officeDocument/2006/relationships/font" Target="fonts/font7.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font" Target="fonts/font5.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handoutMaster" Target="handoutMasters/handoutMaster1.xml"/><Relationship Id="rId70" Type="http://schemas.openxmlformats.org/officeDocument/2006/relationships/font" Target="fonts/font8.fntdata"/><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font" Target="fonts/font3.fntdata"/><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microsoft.com/office/2016/11/relationships/changesInfo" Target="changesInfos/changesInfo1.xml"/><Relationship Id="rId7" Type="http://schemas.openxmlformats.org/officeDocument/2006/relationships/slide" Target="slides/slide2.xml"/><Relationship Id="rId7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66C51F0D-9E24-4D7F-9B29-24A98F631185}"/>
    <pc:docChg chg="custSel">
      <pc:chgData name="Chellapandi Murugan" userId="213f20c9-52d8-446b-ab6b-14b65f01aa8b" providerId="ADAL" clId="{66C51F0D-9E24-4D7F-9B29-24A98F631185}" dt="2024-03-23T05:40:13.243" v="6" actId="1592"/>
      <pc:docMkLst>
        <pc:docMk/>
      </pc:docMkLst>
      <pc:sldChg chg="delCm">
        <pc:chgData name="Chellapandi Murugan" userId="213f20c9-52d8-446b-ab6b-14b65f01aa8b" providerId="ADAL" clId="{66C51F0D-9E24-4D7F-9B29-24A98F631185}" dt="2024-03-23T05:39:32.758" v="1" actId="1592"/>
        <pc:sldMkLst>
          <pc:docMk/>
          <pc:sldMk cId="575757801" sldId="420"/>
        </pc:sldMkLst>
      </pc:sldChg>
      <pc:sldChg chg="delCm">
        <pc:chgData name="Chellapandi Murugan" userId="213f20c9-52d8-446b-ab6b-14b65f01aa8b" providerId="ADAL" clId="{66C51F0D-9E24-4D7F-9B29-24A98F631185}" dt="2024-03-23T05:39:56.992" v="4" actId="1592"/>
        <pc:sldMkLst>
          <pc:docMk/>
          <pc:sldMk cId="1746520281" sldId="449"/>
        </pc:sldMkLst>
      </pc:sldChg>
      <pc:sldChg chg="delCm">
        <pc:chgData name="Chellapandi Murugan" userId="213f20c9-52d8-446b-ab6b-14b65f01aa8b" providerId="ADAL" clId="{66C51F0D-9E24-4D7F-9B29-24A98F631185}" dt="2024-03-23T05:39:39.585" v="2" actId="1592"/>
        <pc:sldMkLst>
          <pc:docMk/>
          <pc:sldMk cId="3422320077" sldId="452"/>
        </pc:sldMkLst>
      </pc:sldChg>
      <pc:sldChg chg="delCm">
        <pc:chgData name="Chellapandi Murugan" userId="213f20c9-52d8-446b-ab6b-14b65f01aa8b" providerId="ADAL" clId="{66C51F0D-9E24-4D7F-9B29-24A98F631185}" dt="2024-03-23T05:39:46.490" v="3" actId="1592"/>
        <pc:sldMkLst>
          <pc:docMk/>
          <pc:sldMk cId="2171925731" sldId="453"/>
        </pc:sldMkLst>
      </pc:sldChg>
      <pc:sldChg chg="delCm">
        <pc:chgData name="Chellapandi Murugan" userId="213f20c9-52d8-446b-ab6b-14b65f01aa8b" providerId="ADAL" clId="{66C51F0D-9E24-4D7F-9B29-24A98F631185}" dt="2024-03-23T05:40:09.852" v="5" actId="1592"/>
        <pc:sldMkLst>
          <pc:docMk/>
          <pc:sldMk cId="3223746382" sldId="455"/>
        </pc:sldMkLst>
      </pc:sldChg>
      <pc:sldChg chg="delCm">
        <pc:chgData name="Chellapandi Murugan" userId="213f20c9-52d8-446b-ab6b-14b65f01aa8b" providerId="ADAL" clId="{66C51F0D-9E24-4D7F-9B29-24A98F631185}" dt="2024-03-23T05:40:13.243" v="6" actId="1592"/>
        <pc:sldMkLst>
          <pc:docMk/>
          <pc:sldMk cId="143695352" sldId="459"/>
        </pc:sldMkLst>
      </pc:sldChg>
      <pc:sldChg chg="delCm">
        <pc:chgData name="Chellapandi Murugan" userId="213f20c9-52d8-446b-ab6b-14b65f01aa8b" providerId="ADAL" clId="{66C51F0D-9E24-4D7F-9B29-24A98F631185}" dt="2024-03-23T05:39:18.784" v="0" actId="1592"/>
        <pc:sldMkLst>
          <pc:docMk/>
          <pc:sldMk cId="2756555744" sldId="47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8/12/2025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6.png>
</file>

<file path=ppt/media/image17.png>
</file>

<file path=ppt/media/image18.png>
</file>

<file path=ppt/media/image19.png>
</file>

<file path=ppt/media/image2.jpg>
</file>

<file path=ppt/media/image20.png>
</file>

<file path=ppt/media/image21.wmf>
</file>

<file path=ppt/media/image22.wmf>
</file>

<file path=ppt/media/image23.png>
</file>

<file path=ppt/media/image24.png>
</file>

<file path=ppt/media/image25.png>
</file>

<file path=ppt/media/image26.png>
</file>

<file path=ppt/media/image27.wmf>
</file>

<file path=ppt/media/image28.png>
</file>

<file path=ppt/media/image29.png>
</file>

<file path=ppt/media/image30.png>
</file>

<file path=ppt/media/image31.png>
</file>

<file path=ppt/media/image32.wmf>
</file>

<file path=ppt/media/image33.png>
</file>

<file path=ppt/media/image34.png>
</file>

<file path=ppt/media/image35.png>
</file>

<file path=ppt/media/image36.wmf>
</file>

<file path=ppt/media/image37.wmf>
</file>

<file path=ppt/media/image38.wmf>
</file>

<file path=ppt/media/image39.png>
</file>

<file path=ppt/media/image4.png>
</file>

<file path=ppt/media/image40.wmf>
</file>

<file path=ppt/media/image41.wmf>
</file>

<file path=ppt/media/image42.wmf>
</file>

<file path=ppt/media/image43.png>
</file>

<file path=ppt/media/image44.png>
</file>

<file path=ppt/media/image45.wmf>
</file>

<file path=ppt/media/image46.png>
</file>

<file path=ppt/media/image47.png>
</file>

<file path=ppt/media/image48.png>
</file>

<file path=ppt/media/image49.png>
</file>

<file path=ppt/media/image5.png>
</file>

<file path=ppt/media/image50.svg>
</file>

<file path=ppt/media/image6.png>
</file>

<file path=ppt/media/image7.wmf>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141423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69960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In the first graph, the line D sub 1 falls through the graph, and a decrease shifts down D sub 2. In the second graph, the line D sub 1 falls through the graph, and an increase shifts up D sub 2.</a:t>
            </a:r>
            <a:r>
              <a:rPr lang="en-US" dirty="0"/>
              <a:t>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27497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In the first graph, the line D sub 1 falls through the graph, and a decrease shifts down D sub 2. In the second graph, the line D sub 1 falls through the graph, and an increase shifts up D sub 2.</a:t>
            </a:r>
            <a:r>
              <a:rPr lang="en-US" dirty="0"/>
              <a:t>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59702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On a truncated graph, the X axis represents the quantity in millions of bottles per week, and the Y axis represents the price in dollars per bottle. The demand line D sub 1 falls through points A (3, $30) and B (4, $25). An arrow pointing from point A to point B indicates the movement along the demand curve is a change in the quantity demanded. The increased demand D sub 2, falls through point C (5, $30). An arrow pointing from D sub 1 and D sub 2 indicates the shift of the demand curve is a change in demand.</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58094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supply schedule is as follows.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$30. Quantity in millions of bottles per week, 7.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25, Quantity in millions of bottles per week, 6.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20, Quantity in millions of bottles per week, 5.</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15, Quantity in millions of bottles per week, 4.</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10, Quantity in millions of bottles per week, 3.</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The graph plots the price in dollars per bottle versus the quantity in millions of bottles per week. A line rises through the tabulated points and represents the supply. Points (6, $25) and (7, $30) are highlighted and labeled, as the price of water bottle rises, the quantity supplied increases.</a:t>
            </a:r>
            <a:r>
              <a:rPr lang="en-US" dirty="0"/>
              <a:t> </a:t>
            </a:r>
            <a:endParaRPr lang="en-AU"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88347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 plots the price in dollars per bottle versus the quantity in millions of bottles per week. A line rises through the tabulated points and represents the supply. Points (6, $25) and (7, $30) are highlighted, as the price of water bottle rises, the quantity supplied increases.</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989520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 plots the price in dollars per bottle versus the quantity in millions of bottles per week. The supply line S sub 1 rises diagonally through the center of the graph. A decrease in supply causes the supply curve to shift to the left and is labeled, S sub 2. An increase in supply causes the supply curve to shift to the right and is labeled, S sub 3.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764770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 plots the price in dollars per bottle versus the quantity in millions of bottles per week. The supply line S sub 1 rises diagonally through the center of the graph. A decrease in supply causes the supply curve to shift to the left and is labeled, S sub 2. An increase in supply causes the supply curve to shift to the right and is labeled, S sub 3.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160904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Supply line S sub 1 rises though the graph, and is shifted upward following the same path, becoming supply line S sub 2. On a graph, the X axis represents quantity, and the Y axis represents price. Supply line S sub 1 rises though the graph, and is shifted downward following the same path, becoming supply line S sub 2.</a:t>
            </a:r>
            <a:r>
              <a:rPr lang="en-US" dirty="0"/>
              <a:t> </a:t>
            </a:r>
            <a:endParaRPr lang="en-AU"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24485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393421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Supply line S sub 1 rises though the graph, and is shifted downward following the same path, becoming supply line S sub 2. On a graph, the X axis represents quantity, and the Y axis represents price. Supply line S sub 1 rises though the graph, and is shifted upward following the same path, becoming supply line S sub 2.</a:t>
            </a:r>
            <a:r>
              <a:rPr lang="en-US" noProof="0" dirty="0">
                <a:effectLst/>
              </a:rPr>
              <a:t> </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753570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Supply line S sub 1 rises though the graph, and is shifted upward following the same path, becoming supply line S sub 2. On a graph, the X axis represents quantity, and the Y axis represents price. Supply line S sub 1 rises though the graph, and is shifted downward following the same path, becoming supply line S sub 2.</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942122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Supply line S sub 1 rises though the graph, and is shifted downward following the same path, becoming supply line S sub 2. On a graph, the X axis represents quantity, and the Y axis represents price. Supply line S sub 1 rises though the graph, and is shifted upward following the same path, becoming supply line S sub 2.</a:t>
            </a:r>
            <a:r>
              <a:rPr lang="en-US" noProof="0" dirty="0">
                <a:effectLst/>
              </a:rPr>
              <a:t> </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53658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In the graph, the Supply line S sub 1 rises though the graph, and is shifted upward following the same path, becoming supply line S sub 2.</a:t>
            </a:r>
            <a:r>
              <a:rPr lang="en-US" dirty="0"/>
              <a:t>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411071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noProof="0" dirty="0">
                <a:solidFill>
                  <a:schemeClr val="dk1"/>
                </a:solidFill>
                <a:effectLst/>
                <a:latin typeface="Arial"/>
                <a:ea typeface="Arial"/>
                <a:cs typeface="Arial"/>
                <a:sym typeface="Arial"/>
              </a:rPr>
              <a:t>The horizontal axis plots the years and ranges from 1992 to 2022 in increments of 5 years. The vertical axis represents oil production of thousands of barrels per day and ranges from 0 to 14000 in increments of 2000. The data plotted are as follows. </a:t>
            </a:r>
          </a:p>
          <a:p>
            <a:r>
              <a:rPr lang="en-US" sz="1200" b="0" i="0" u="none" strike="noStrike" kern="1200" cap="none" noProof="0" dirty="0">
                <a:solidFill>
                  <a:schemeClr val="dk1"/>
                </a:solidFill>
                <a:effectLst/>
                <a:latin typeface="Arial"/>
                <a:ea typeface="Arial"/>
                <a:cs typeface="Arial"/>
                <a:sym typeface="Arial"/>
              </a:rPr>
              <a:t>The curve for Saudi Arabia is shaded in blue. The curve starts at (1992, 8300), rises and falls intermittently, and passes through (1997, 8000), (2002, 7950), (2007, 8500), (2012, 10,000), (2017, 10,000), and ends at (2022, 10150).</a:t>
            </a:r>
          </a:p>
          <a:p>
            <a:r>
              <a:rPr lang="en-US" sz="1200" b="0" i="0" u="none" strike="noStrike" kern="1200" cap="none" noProof="0" dirty="0">
                <a:solidFill>
                  <a:schemeClr val="dk1"/>
                </a:solidFill>
                <a:effectLst/>
                <a:latin typeface="Arial"/>
                <a:ea typeface="Arial"/>
                <a:cs typeface="Arial"/>
                <a:sym typeface="Arial"/>
              </a:rPr>
              <a:t>The curve for Russia is shaded in black. The curve starts at (1992, 8000), rises and falls intermittently, and passes through (1997, 6000), (2002, 7600), (2007, 9300), (2012, 9800), (2017, 10100), and ends at (2022, 10050).</a:t>
            </a:r>
          </a:p>
          <a:p>
            <a:r>
              <a:rPr lang="en-US" sz="1200" b="0" i="0" u="none" strike="noStrike" kern="1200" cap="none" noProof="0" dirty="0">
                <a:solidFill>
                  <a:schemeClr val="dk1"/>
                </a:solidFill>
                <a:effectLst/>
                <a:latin typeface="Arial"/>
                <a:ea typeface="Arial"/>
                <a:cs typeface="Arial"/>
                <a:sym typeface="Arial"/>
              </a:rPr>
              <a:t>The curve for the United States is shaded in red. The curve starts at (1992, 7500), rises and falls intermittently, and passes through (1997, 6500), (2002, 5900), (2007, 5700), (2012, 5800), (2017, 8100), and ends at (2022, 10700).</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497252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The X axis represents the quantity in millions of bottles per week, and the Y axis represents the price in dollars per bottle. Supply line S sub 1 rises through points A (6, $25) and B (7, $30). An arrow pointing from point A to point B indicates the movement along the supply curve is a change in the quantity supplied. An arrow points to the left and indicates a shift of the supply curve is a change in the supply, and the supply curve S sub 1 is labeled, S sub 2. Supply line 2 rises through point C (9, $30).</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689066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bottles per week, and the Y axis represents the price in dollars per bottle. The supply line rises through the graph and is shaded in red, and the demand line falls through the center of the graph and is shaded in blue. The curves intersect at (5, $20), which is labeled, market equilibrium. (5, 0) is the equilibrium quantity, and (0, $20) is the equilibrium price.</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420863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On the truncated graph, X axis represents the quantity in millions of bottles per week, and the Y axis represents the price in dollars per bottle. The red supply line rises through points (5, $20) and (6, $25). The blue demand line falls through points (4, $25) and (5, $20). The lines intersect at (5, $20). The distance between points (4, $25) and (6, $25) is the surplus of 2 million water bottles resulting from the price above equilibrium.</a:t>
            </a:r>
            <a:r>
              <a:rPr lang="en-US" dirty="0"/>
              <a:t>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59865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On the truncated graph, X axis represents the quantity in millions of bottles per week, and the Y axis represents the price in dollars per bottle. The red supply line rises through points (3, $10), (5, $20), and (6, $25). The blue demand line falls through points (4, $25), (10, $20), and (7, $10). The lines intersect at (5, $20). The distance between points (4, $25) and (6, $25) is the surplus of 2 million water bottles resulting from the price above equilibrium. The distance between points (3, $10) and (7, $10) is the shortage of 4 million water bottles resulting from price below equilibrium.</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232961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 plots the price in dollars per bottle versus the quantity in millions of bottles per week. The supply line intersects the demand lines at (Q sub 1, P sub 1) and (Q sub 2, P sub 2). The demand line D sub 1 falls through the center of the graph. As income increases, the demand curve shifts to the right and becomes demand line D sub 2. The space between P sub 1 and P sub 2 is the increasing equilibrium price. The space between Q sub 1 and Q sub 2 is also increasing the equilibrium quantity.</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26404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demand schedule is as follows.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$30. Quantity in millions of bottles per week, 3.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25, Quantity in millions of bottles per week, 4.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20, Quantity in millions of bottles per week, 5.</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On the truncated graph, the X axis represents quantity in millions of bottles per week, and the Y axis represents price in dollars per bottle. A line falls through the tabulated points and is labeled, as the price of water bottles falls, the quantity demanded increases.</a:t>
            </a:r>
            <a:r>
              <a:rPr lang="en-US" sz="2800" dirty="0"/>
              <a:t>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751371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pairs of shoes per week, and the Y axis represents the price in dollars per pair of shoes. The demand line falls diagonally in the graph. The demand line intersects the supply lines at (Q sub 1, P sub 1) and (Q sub 2, P sub 2). The supply curve rises diagonally and passes through (Q sub 1, P sub 1). The distance between P sub 1 and P sub 2 is the decreasing equilibrium price. The distance between Q sub 1 and Q sub 2 is the increasing equilibrium quantity. Supply line S sub 1 shifts right as Yeti enters the market for water bottles, the supply curve shifts to the right and becomes supply line S sub 2. The curve S sub 2 passes through (Q sub 2, P sub 2).</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61405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pairs of shoes per week, and the Y axis represents the price in dollars per pair of shoes. The demand line falls diagonally in the graph. The demand line intersects the supply lines at (Q sub 1, P sub 1) and (Q sub 2, P sub 2). The supply curve rises diagonally and passes through (Q sub 1, P sub 1). The distance between P sub 1 and P sub 2 is the decreasing equilibrium price. The distance between Q sub 1 and Q sub 2 is the increasing equilibrium quantity. Supply line S sub 1 shifts right as Yeti enters the market for water bottles, the supply curve shifts to the right and becomes supply line S sub 2. The curve S sub 2 passes through (Q sub 2, P sub 2).</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399043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The table summarizes what happens when the demand curve shifts </a:t>
            </a:r>
            <a:r>
              <a:rPr lang="en-US" sz="1200" b="1" dirty="0"/>
              <a:t>or </a:t>
            </a:r>
            <a:r>
              <a:rPr lang="en-US" sz="1200" dirty="0"/>
              <a:t>the supply curve shifts, with the other curve remaining unchanged.</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929172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bottles per week, and the Y axis represents the price in dollars per bottle. The graph represents demand shifting more than supply. Supply line S sub 1 rises through the graph, then shifts right to become line S sub 2. Demand line D sub 1 falls through the graph, intersecting S sub 1 at (Q sub 1, P sub 1), and shifts to the right to become line D sub 2. D sub 2 intersects curve S sub 2 at (Q sub 2, P sub 2). Point (Q sub 1, P sub 1) is the initial equilibrium, and (Q sub 2, P sub 2) is the new equilibrium. The shift of the supply curves is labeled, demand has shifted to the right more than the supply.</a:t>
            </a:r>
            <a:r>
              <a:rPr lang="en-US" dirty="0"/>
              <a:t> </a:t>
            </a:r>
            <a:endParaRPr lang="en-AU"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0881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dirty="0">
                <a:solidFill>
                  <a:schemeClr val="dk1"/>
                </a:solidFill>
                <a:effectLst/>
                <a:latin typeface="Arial"/>
                <a:ea typeface="Arial"/>
                <a:cs typeface="Arial"/>
                <a:sym typeface="Arial"/>
              </a:rPr>
              <a:t>The X axis represents the quantity in millions of bottles per week, and the Y axis represents the price in dollars per bottle. The graph represents demand shifting more than supply. Supply line S sub 1 rises through the graph, then shifts right to become line S sub 2. Demand line D sub 1 falls through the graph, intersecting S sub 1 at (Q sub 1, P sub 1), and shifts to the right to become line D sub 2. D sub 2 intersects curve S sub 2 at (Q sub 2, P sub 2). Point (Q sub 1, P sub 1) is the initial equilibrium, and (Q sub 2, P sub 2) is the new equilibrium. The shift of the supply curves is labeled, demand has shifted to the right more than the supply.</a:t>
            </a:r>
            <a:r>
              <a:rPr lang="en-US" dirty="0"/>
              <a:t> </a:t>
            </a:r>
            <a:endParaRPr lang="en-AU"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711775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Graph B represents supply shifting more than demand. Supply line S 1 rises through the graph and shift right to become S sub 2, as the supply has shifted to the right more than demand. Demand line D 1 falls through the graph, and shifts right to become D sub 2. D sub 1 intersects S sub 1 at (Q sub 1, P sub 1), and D sub 2 intersects S sub 2 at (Q sub 2, P sub 2). Point (Q sub 1, P sub 1) is the initial equilibrium, and point (Q sub 2, P sub 2) is the new equilibrium. The space between P sub 1 and P sub 2 shows the equilibrium price has decreased.</a:t>
            </a:r>
            <a:endParaRPr lang="en-US" noProof="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953803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521576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horizontal axis ranges from 2015 to 2023 in increments of 1 year. The vertical axis ranges from negative 20% to 50% in increments of 10%. The graph plots a curve that starts at (2015, negative 3%), (2016, 0%), (2018, 0%), (2019, 2%), (2020, negative 2), (2021, 9%), (2022, 35%), and (2023, negative 10%).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69751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graph plots the price in dollars per used car versus the quantity in millions of used cars per month. The demand curve falls diagonally through the graph. The curve D sub 1 shifts to the right and is labeled, D sub 2. The supply curve S sub 1 rises diagonally and intersects the falling demand curve D sub 1 at (Q sub 1, P sub 1). The supply curve shifts to the left and is labeled, S sub 2. The curve S sub 2 intersects the curve D sub 2 at (Q sub 2, P sub 2).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103494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53706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On the truncated graph, the X axis represents quantity in millions of pairs of bottles per week, and the Y axis represents price in dollars per bottle. A line falls through the tabulated points and is labeled, as the price of water bottles falls, the quantity demanded increases.</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67991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55</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demand schedule is as follows.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$30. Quantity in millions of bottles per week, 3.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25, Quantity in millions of bottles per week, 4. (Highlighted).</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20, Quantity in millions of bottles per week, 5.</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15, Quantity in millions of bottles per week, 6.</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Price in dollars per bottle, 10, Quantity in millions of bottles per week, 7.</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On the truncated graph, the X axis represents quantity in millions of bottles per week, and the Y axis represents price in dollars per bottle. A line for demand falls through the tabulated points and is labeled, as the price of water bottles falls, the quantity demanded increases.</a:t>
            </a:r>
            <a:r>
              <a:rPr lang="en-US" sz="2800" dirty="0"/>
              <a:t>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94250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bottles per week, and the Y axis represents the price in dollars per bottle. There are 3 downward trending lines, demand D sub 1 falls through the center of the graph. As demand increases the demand curve shifts to the right and is labeled, D sub 2. As demand decreases, the demand curve shifts to the left and is labeled, D sub 3.</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36778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X axis represents the quantity in millions of bottles per week, and the Y axis represents the price in dollars per bottle. There are 3 downward trending lines, demand D sub 1 falls through the center of the graph. As demand increases the demand curve shifts to the right and is labeled, D sub 2. As demand decreases, the demand curve shifts to the left and is labeled, D sub 3.</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1476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D sub 1 falls through the graph, and an increase shifts up D sub 2. On a graph, the X axis represents quantity, and the Y axis represents price. D sub 1 falls through the graph, and a decrease shifts down D sub 2.</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61980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D sub 1 falls through the graph, and an increase shifts up D sub 2. On a graph, the X axis represents quantity, and the Y axis represents price. D sub 1 falls through the graph, and a decrease shifts down D sub 2.</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30925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a:t>
            </a:r>
            <a:r>
              <a:rPr lang="en-US" altLang="en-US" sz="1200" b="0" noProof="0" dirty="0">
                <a:solidFill>
                  <a:schemeClr val="tx1"/>
                </a:solidFill>
                <a:latin typeface="Verdana"/>
                <a:ea typeface="Verdana" panose="020B0604030504040204" pitchFamily="34" charset="0"/>
                <a:cs typeface="Verdana" panose="020B0604030504040204" pitchFamily="34" charset="0"/>
              </a:rPr>
              <a:t>2025, 2021, 2018</a:t>
            </a:r>
            <a:r>
              <a:rPr lang="en-US" altLang="en-US" sz="1200" b="0" dirty="0">
                <a:latin typeface="Verdana"/>
                <a:ea typeface="Verdana" panose="020B0604030504040204" pitchFamily="34" charset="0"/>
                <a:cs typeface="Verdana" panose="020B0604030504040204" pitchFamily="34" charset="0"/>
              </a:rPr>
              <a:t>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8.wmf"/><Relationship Id="rId5" Type="http://schemas.openxmlformats.org/officeDocument/2006/relationships/oleObject" Target="../embeddings/oleObject2.bin"/><Relationship Id="rId4" Type="http://schemas.openxmlformats.org/officeDocument/2006/relationships/image" Target="../media/image7.wmf"/></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4.xml"/><Relationship Id="rId6" Type="http://schemas.openxmlformats.org/officeDocument/2006/relationships/image" Target="../media/image22.wmf"/><Relationship Id="rId5" Type="http://schemas.openxmlformats.org/officeDocument/2006/relationships/oleObject" Target="../embeddings/oleObject4.bin"/><Relationship Id="rId4" Type="http://schemas.openxmlformats.org/officeDocument/2006/relationships/image" Target="../media/image21.wmf"/></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28.png"/><Relationship Id="rId4" Type="http://schemas.openxmlformats.org/officeDocument/2006/relationships/image" Target="../media/image27.wmf"/></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oleObject" Target="../embeddings/oleObject6.bin"/><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8" Type="http://schemas.openxmlformats.org/officeDocument/2006/relationships/image" Target="../media/image38.w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notesSlide" Target="../notesSlides/notesSlide29.xml"/><Relationship Id="rId1" Type="http://schemas.openxmlformats.org/officeDocument/2006/relationships/slideLayout" Target="../slideLayouts/slideLayout10.xml"/><Relationship Id="rId6" Type="http://schemas.openxmlformats.org/officeDocument/2006/relationships/image" Target="../media/image37.wmf"/><Relationship Id="rId5" Type="http://schemas.openxmlformats.org/officeDocument/2006/relationships/oleObject" Target="../embeddings/oleObject8.bin"/><Relationship Id="rId4" Type="http://schemas.openxmlformats.org/officeDocument/2006/relationships/image" Target="../media/image36.wmf"/><Relationship Id="rId9" Type="http://schemas.openxmlformats.org/officeDocument/2006/relationships/image" Target="../media/image39.png"/></Relationships>
</file>

<file path=ppt/slides/_rels/slide45.xml.rels><?xml version="1.0" encoding="UTF-8" standalone="yes"?>
<Relationships xmlns="http://schemas.openxmlformats.org/package/2006/relationships"><Relationship Id="rId8" Type="http://schemas.openxmlformats.org/officeDocument/2006/relationships/image" Target="../media/image42.wmf"/><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notesSlide" Target="../notesSlides/notesSlide30.xml"/><Relationship Id="rId1" Type="http://schemas.openxmlformats.org/officeDocument/2006/relationships/slideLayout" Target="../slideLayouts/slideLayout10.xml"/><Relationship Id="rId6" Type="http://schemas.openxmlformats.org/officeDocument/2006/relationships/image" Target="../media/image41.wmf"/><Relationship Id="rId5" Type="http://schemas.openxmlformats.org/officeDocument/2006/relationships/oleObject" Target="../embeddings/oleObject11.bin"/><Relationship Id="rId4" Type="http://schemas.openxmlformats.org/officeDocument/2006/relationships/image" Target="../media/image40.wmf"/><Relationship Id="rId9" Type="http://schemas.openxmlformats.org/officeDocument/2006/relationships/image" Target="../media/image43.png"/></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34.xml"/><Relationship Id="rId1" Type="http://schemas.openxmlformats.org/officeDocument/2006/relationships/slideLayout" Target="../slideLayouts/slideLayout13.xml"/><Relationship Id="rId5" Type="http://schemas.openxmlformats.org/officeDocument/2006/relationships/image" Target="../media/image44.png"/><Relationship Id="rId4" Type="http://schemas.openxmlformats.org/officeDocument/2006/relationships/image" Target="../media/image45.w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50.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endParaRPr lang="en-US" noProof="0" dirty="0"/>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933465"/>
            <a:ext cx="8229600" cy="728378"/>
          </a:xfrm>
        </p:spPr>
        <p:txBody>
          <a:bodyPr anchor="ctr"/>
          <a:lstStyle/>
          <a:p>
            <a:pPr>
              <a:spcBef>
                <a:spcPts val="600"/>
              </a:spcBef>
            </a:pPr>
            <a:r>
              <a:rPr lang="en-US" noProof="0" dirty="0">
                <a:solidFill>
                  <a:schemeClr val="tx2"/>
                </a:solidFill>
              </a:rPr>
              <a:t>Ninth Edition</a:t>
            </a:r>
          </a:p>
        </p:txBody>
      </p:sp>
      <p:pic>
        <p:nvPicPr>
          <p:cNvPr id="9" name="Picture 8"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5029200" y="1906104"/>
            <a:ext cx="3657600" cy="1186345"/>
          </a:xfrm>
        </p:spPr>
        <p:txBody>
          <a:bodyPr/>
          <a:lstStyle/>
          <a:p>
            <a:pPr marL="0" algn="ctr"/>
            <a:r>
              <a:rPr lang="en-US" b="1" noProof="0" dirty="0">
                <a:solidFill>
                  <a:schemeClr val="tx1"/>
                </a:solidFill>
                <a:latin typeface="+mn-lt"/>
              </a:rPr>
              <a:t>Chapter 3</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5029200" y="3252789"/>
            <a:ext cx="3657600" cy="1186345"/>
          </a:xfrm>
        </p:spPr>
        <p:txBody>
          <a:bodyPr/>
          <a:lstStyle/>
          <a:p>
            <a:pPr lvl="0">
              <a:buSzPts val="2200"/>
            </a:pPr>
            <a:r>
              <a:rPr lang="en-US" noProof="0" dirty="0">
                <a:solidFill>
                  <a:schemeClr val="tx1"/>
                </a:solidFill>
              </a:rPr>
              <a:t>Where Prices Come From: The Interaction of Demand and Supply</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sz="1200" b="0" noProof="0" dirty="0">
                <a:solidFill>
                  <a:schemeClr val="tx1"/>
                </a:solidFill>
                <a:latin typeface="Verdana"/>
                <a:ea typeface="Verdana" panose="020B0604030504040204" pitchFamily="34" charset="0"/>
                <a:cs typeface="Verdana" panose="020B0604030504040204" pitchFamily="34" charset="0"/>
              </a:rPr>
              <a:t>Copyright © 2025, 2021, 2018 Pearson Education, Inc. All Rights Reserved</a:t>
            </a:r>
          </a:p>
        </p:txBody>
      </p:sp>
    </p:spTree>
    <p:extLst>
      <p:ext uri="{BB962C8B-B14F-4D97-AF65-F5344CB8AC3E}">
        <p14:creationId xmlns:p14="http://schemas.microsoft.com/office/powerpoint/2010/main" val="2756555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3.2 Shifting the Demand Curve </a:t>
            </a:r>
            <a:r>
              <a:rPr lang="en-US" sz="2000" b="0" noProof="0" dirty="0"/>
              <a:t>(1 of 2)</a:t>
            </a:r>
            <a:endParaRPr lang="en-US" sz="2000" noProof="0" dirty="0"/>
          </a:p>
        </p:txBody>
      </p:sp>
      <p:sp>
        <p:nvSpPr>
          <p:cNvPr id="4" name="Content Placeholder 3"/>
          <p:cNvSpPr>
            <a:spLocks noGrp="1"/>
          </p:cNvSpPr>
          <p:nvPr>
            <p:ph sz="quarter" idx="13"/>
          </p:nvPr>
        </p:nvSpPr>
        <p:spPr>
          <a:xfrm>
            <a:off x="457200" y="1552574"/>
            <a:ext cx="3687615" cy="1499383"/>
          </a:xfrm>
        </p:spPr>
        <p:txBody>
          <a:bodyPr/>
          <a:lstStyle/>
          <a:p>
            <a:pPr marL="0" lvl="0" indent="0">
              <a:spcBef>
                <a:spcPts val="0"/>
              </a:spcBef>
              <a:buSzPts val="2200"/>
              <a:buNone/>
            </a:pPr>
            <a:r>
              <a:rPr lang="en-US" sz="2200" noProof="0" dirty="0"/>
              <a:t>A change in something other than price that affects demand causes the entire demand curve to shift.</a:t>
            </a:r>
          </a:p>
        </p:txBody>
      </p:sp>
      <p:sp>
        <p:nvSpPr>
          <p:cNvPr id="5" name="Content Placeholder 4"/>
          <p:cNvSpPr>
            <a:spLocks noGrp="1"/>
          </p:cNvSpPr>
          <p:nvPr>
            <p:ph sz="quarter" idx="14"/>
          </p:nvPr>
        </p:nvSpPr>
        <p:spPr>
          <a:xfrm>
            <a:off x="457200" y="3231028"/>
            <a:ext cx="2382253" cy="414543"/>
          </a:xfrm>
        </p:spPr>
        <p:txBody>
          <a:bodyPr tIns="0"/>
          <a:lstStyle/>
          <a:p>
            <a:pPr marL="432" indent="0">
              <a:buNone/>
            </a:pPr>
            <a:r>
              <a:rPr lang="en-US" sz="2200" noProof="0" dirty="0"/>
              <a:t>A shift to the right</a:t>
            </a:r>
          </a:p>
        </p:txBody>
      </p:sp>
      <p:graphicFrame>
        <p:nvGraphicFramePr>
          <p:cNvPr id="18" name="Object 17" descr="Left parentheses D sub 1 to D sub 2 right parentheses"/>
          <p:cNvGraphicFramePr>
            <a:graphicFrameLocks noChangeAspect="1"/>
          </p:cNvGraphicFramePr>
          <p:nvPr>
            <p:extLst>
              <p:ext uri="{D42A27DB-BD31-4B8C-83A1-F6EECF244321}">
                <p14:modId xmlns:p14="http://schemas.microsoft.com/office/powerpoint/2010/main" val="3810063387"/>
              </p:ext>
            </p:extLst>
          </p:nvPr>
        </p:nvGraphicFramePr>
        <p:xfrm>
          <a:off x="2953817" y="3235018"/>
          <a:ext cx="1190998" cy="396999"/>
        </p:xfrm>
        <a:graphic>
          <a:graphicData uri="http://schemas.openxmlformats.org/presentationml/2006/ole">
            <mc:AlternateContent xmlns:mc="http://schemas.openxmlformats.org/markup-compatibility/2006">
              <mc:Choice xmlns:v="urn:schemas-microsoft-com:vml" Requires="v">
                <p:oleObj name="Equation" r:id="rId3" imgW="685800" imgH="228600" progId="Equation.DSMT4">
                  <p:embed/>
                </p:oleObj>
              </mc:Choice>
              <mc:Fallback>
                <p:oleObj name="Equation" r:id="rId3" imgW="685800" imgH="228600" progId="Equation.DSMT4">
                  <p:embed/>
                  <p:pic>
                    <p:nvPicPr>
                      <p:cNvPr id="18" name="Object 17" descr="Left parentheses D sub 1 to D sub 2 right parentheses"/>
                      <p:cNvPicPr/>
                      <p:nvPr/>
                    </p:nvPicPr>
                    <p:blipFill>
                      <a:blip r:embed="rId4"/>
                      <a:stretch>
                        <a:fillRect/>
                      </a:stretch>
                    </p:blipFill>
                    <p:spPr>
                      <a:xfrm>
                        <a:off x="2953817" y="3235018"/>
                        <a:ext cx="1190998" cy="396999"/>
                      </a:xfrm>
                      <a:prstGeom prst="rect">
                        <a:avLst/>
                      </a:prstGeom>
                    </p:spPr>
                  </p:pic>
                </p:oleObj>
              </mc:Fallback>
            </mc:AlternateContent>
          </a:graphicData>
        </a:graphic>
      </p:graphicFrame>
      <p:sp>
        <p:nvSpPr>
          <p:cNvPr id="6" name="Content Placeholder 5"/>
          <p:cNvSpPr>
            <a:spLocks noGrp="1"/>
          </p:cNvSpPr>
          <p:nvPr>
            <p:ph sz="quarter" idx="15"/>
          </p:nvPr>
        </p:nvSpPr>
        <p:spPr>
          <a:xfrm>
            <a:off x="457200" y="3718822"/>
            <a:ext cx="3687615" cy="408013"/>
          </a:xfrm>
        </p:spPr>
        <p:txBody>
          <a:bodyPr tIns="0"/>
          <a:lstStyle/>
          <a:p>
            <a:pPr marL="432" indent="0">
              <a:buNone/>
            </a:pPr>
            <a:r>
              <a:rPr lang="en-US" sz="2200" noProof="0" dirty="0"/>
              <a:t>is an </a:t>
            </a:r>
            <a:r>
              <a:rPr lang="en-US" sz="2200" b="1" noProof="0" dirty="0"/>
              <a:t>increase in demand</a:t>
            </a:r>
            <a:r>
              <a:rPr lang="en-US" sz="2200" noProof="0" dirty="0"/>
              <a:t>.</a:t>
            </a:r>
          </a:p>
        </p:txBody>
      </p:sp>
      <p:sp>
        <p:nvSpPr>
          <p:cNvPr id="7" name="Content Placeholder 6"/>
          <p:cNvSpPr>
            <a:spLocks noGrp="1"/>
          </p:cNvSpPr>
          <p:nvPr>
            <p:ph sz="quarter" idx="16"/>
          </p:nvPr>
        </p:nvSpPr>
        <p:spPr>
          <a:xfrm>
            <a:off x="457200" y="4345990"/>
            <a:ext cx="2244435" cy="370395"/>
          </a:xfrm>
        </p:spPr>
        <p:txBody>
          <a:bodyPr tIns="0"/>
          <a:lstStyle/>
          <a:p>
            <a:pPr marL="432" indent="0">
              <a:buNone/>
            </a:pPr>
            <a:r>
              <a:rPr lang="en-US" sz="2200" noProof="0" dirty="0"/>
              <a:t>A shift to the left</a:t>
            </a:r>
          </a:p>
        </p:txBody>
      </p:sp>
      <p:graphicFrame>
        <p:nvGraphicFramePr>
          <p:cNvPr id="19" name="Object 18" descr="Left parentheses D sub 1 to D sub 3 right parentheses"/>
          <p:cNvGraphicFramePr>
            <a:graphicFrameLocks noChangeAspect="1"/>
          </p:cNvGraphicFramePr>
          <p:nvPr>
            <p:extLst>
              <p:ext uri="{D42A27DB-BD31-4B8C-83A1-F6EECF244321}">
                <p14:modId xmlns:p14="http://schemas.microsoft.com/office/powerpoint/2010/main" val="3084765399"/>
              </p:ext>
            </p:extLst>
          </p:nvPr>
        </p:nvGraphicFramePr>
        <p:xfrm>
          <a:off x="2788529" y="4333993"/>
          <a:ext cx="1190998" cy="396999"/>
        </p:xfrm>
        <a:graphic>
          <a:graphicData uri="http://schemas.openxmlformats.org/presentationml/2006/ole">
            <mc:AlternateContent xmlns:mc="http://schemas.openxmlformats.org/markup-compatibility/2006">
              <mc:Choice xmlns:v="urn:schemas-microsoft-com:vml" Requires="v">
                <p:oleObj name="Equation" r:id="rId5" imgW="685800" imgH="228600" progId="Equation.DSMT4">
                  <p:embed/>
                </p:oleObj>
              </mc:Choice>
              <mc:Fallback>
                <p:oleObj name="Equation" r:id="rId5" imgW="685800" imgH="228600" progId="Equation.DSMT4">
                  <p:embed/>
                  <p:pic>
                    <p:nvPicPr>
                      <p:cNvPr id="19" name="Object 18" descr="Left parentheses D sub 1 to D sub 3 right parentheses"/>
                      <p:cNvPicPr/>
                      <p:nvPr/>
                    </p:nvPicPr>
                    <p:blipFill>
                      <a:blip r:embed="rId6"/>
                      <a:stretch>
                        <a:fillRect/>
                      </a:stretch>
                    </p:blipFill>
                    <p:spPr>
                      <a:xfrm>
                        <a:off x="2788529" y="4333993"/>
                        <a:ext cx="1190998" cy="396999"/>
                      </a:xfrm>
                      <a:prstGeom prst="rect">
                        <a:avLst/>
                      </a:prstGeom>
                    </p:spPr>
                  </p:pic>
                </p:oleObj>
              </mc:Fallback>
            </mc:AlternateContent>
          </a:graphicData>
        </a:graphic>
      </p:graphicFrame>
      <p:sp>
        <p:nvSpPr>
          <p:cNvPr id="8" name="Content Placeholder 7"/>
          <p:cNvSpPr>
            <a:spLocks noGrp="1"/>
          </p:cNvSpPr>
          <p:nvPr>
            <p:ph sz="quarter" idx="17"/>
          </p:nvPr>
        </p:nvSpPr>
        <p:spPr>
          <a:xfrm>
            <a:off x="457201" y="4793699"/>
            <a:ext cx="3537284" cy="415975"/>
          </a:xfrm>
        </p:spPr>
        <p:txBody>
          <a:bodyPr tIns="0"/>
          <a:lstStyle/>
          <a:p>
            <a:pPr marL="0" lvl="0" indent="0">
              <a:buSzPts val="2200"/>
              <a:buNone/>
            </a:pPr>
            <a:r>
              <a:rPr lang="en-US" sz="2200" noProof="0" dirty="0"/>
              <a:t>is a </a:t>
            </a:r>
            <a:r>
              <a:rPr lang="en-US" sz="2200" b="1" noProof="0" dirty="0"/>
              <a:t>decrease in demand</a:t>
            </a:r>
            <a:r>
              <a:rPr lang="en-US" sz="2200" i="1" noProof="0" dirty="0"/>
              <a:t>.</a:t>
            </a:r>
            <a:endParaRPr lang="en-US" sz="2200" noProof="0" dirty="0"/>
          </a:p>
        </p:txBody>
      </p:sp>
      <p:pic>
        <p:nvPicPr>
          <p:cNvPr id="22" name="Picture 21" descr="A graph depicts shifting the demand curve using bottle sales as an example. For long description in Notes pane, press F6."/>
          <p:cNvPicPr>
            <a:picLocks noChangeAspect="1"/>
          </p:cNvPicPr>
          <p:nvPr/>
        </p:nvPicPr>
        <p:blipFill>
          <a:blip r:embed="rId7"/>
          <a:stretch>
            <a:fillRect/>
          </a:stretch>
        </p:blipFill>
        <p:spPr>
          <a:xfrm>
            <a:off x="4291203" y="1564480"/>
            <a:ext cx="4395597" cy="3151905"/>
          </a:xfrm>
          <a:prstGeom prst="rect">
            <a:avLst/>
          </a:prstGeom>
        </p:spPr>
      </p:pic>
    </p:spTree>
    <p:extLst>
      <p:ext uri="{BB962C8B-B14F-4D97-AF65-F5344CB8AC3E}">
        <p14:creationId xmlns:p14="http://schemas.microsoft.com/office/powerpoint/2010/main" val="224588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3.2 Shifting the Demand Curve </a:t>
            </a:r>
            <a:r>
              <a:rPr lang="en-US" sz="2000" b="0" noProof="0" dirty="0"/>
              <a:t>(2 of 2)</a:t>
            </a:r>
            <a:endParaRPr lang="en-US" sz="2000" noProof="0" dirty="0"/>
          </a:p>
        </p:txBody>
      </p:sp>
      <p:sp>
        <p:nvSpPr>
          <p:cNvPr id="4" name="Content Placeholder 3"/>
          <p:cNvSpPr>
            <a:spLocks noGrp="1"/>
          </p:cNvSpPr>
          <p:nvPr>
            <p:ph sz="quarter" idx="13"/>
          </p:nvPr>
        </p:nvSpPr>
        <p:spPr>
          <a:xfrm>
            <a:off x="457200" y="1552574"/>
            <a:ext cx="3532909" cy="3708195"/>
          </a:xfrm>
        </p:spPr>
        <p:txBody>
          <a:bodyPr/>
          <a:lstStyle/>
          <a:p>
            <a:pPr marL="0" lvl="0" indent="0">
              <a:spcBef>
                <a:spcPts val="0"/>
              </a:spcBef>
              <a:buSzPts val="2200"/>
              <a:buNone/>
            </a:pPr>
            <a:r>
              <a:rPr lang="en-US" noProof="0" dirty="0"/>
              <a:t>As the demand curve shifts, the quantity demanded will change, </a:t>
            </a:r>
            <a:r>
              <a:rPr lang="en-US" b="1" noProof="0" dirty="0"/>
              <a:t>even if the price doesn’t change</a:t>
            </a:r>
            <a:r>
              <a:rPr lang="en-US" noProof="0" dirty="0"/>
              <a:t>.</a:t>
            </a:r>
          </a:p>
          <a:p>
            <a:pPr marL="0" lvl="0" indent="0">
              <a:buSzPts val="2200"/>
              <a:buNone/>
            </a:pPr>
            <a:r>
              <a:rPr lang="en-US" noProof="0" dirty="0"/>
              <a:t>The quantity demanded changes at every possible price.</a:t>
            </a:r>
          </a:p>
        </p:txBody>
      </p:sp>
      <p:pic>
        <p:nvPicPr>
          <p:cNvPr id="6" name="Picture 5" descr="A graph depicts shifting the demand curve using bottle sales as an example. For long description in Notes pane, press F6."/>
          <p:cNvPicPr>
            <a:picLocks noChangeAspect="1"/>
          </p:cNvPicPr>
          <p:nvPr/>
        </p:nvPicPr>
        <p:blipFill>
          <a:blip r:embed="rId3"/>
          <a:stretch>
            <a:fillRect/>
          </a:stretch>
        </p:blipFill>
        <p:spPr>
          <a:xfrm>
            <a:off x="4293154" y="1557338"/>
            <a:ext cx="4395597" cy="3151905"/>
          </a:xfrm>
          <a:prstGeom prst="rect">
            <a:avLst/>
          </a:prstGeom>
        </p:spPr>
      </p:pic>
    </p:spTree>
    <p:extLst>
      <p:ext uri="{BB962C8B-B14F-4D97-AF65-F5344CB8AC3E}">
        <p14:creationId xmlns:p14="http://schemas.microsoft.com/office/powerpoint/2010/main" val="235287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8464" y="515821"/>
            <a:ext cx="8229600" cy="796306"/>
          </a:xfrm>
        </p:spPr>
        <p:txBody>
          <a:bodyPr/>
          <a:lstStyle/>
          <a:p>
            <a:r>
              <a:rPr lang="en-US" sz="3400" noProof="0" dirty="0"/>
              <a:t>Variables That Shift Market Demand</a:t>
            </a:r>
          </a:p>
        </p:txBody>
      </p:sp>
      <p:sp>
        <p:nvSpPr>
          <p:cNvPr id="4" name="Content Placeholder 3"/>
          <p:cNvSpPr>
            <a:spLocks noGrp="1"/>
          </p:cNvSpPr>
          <p:nvPr>
            <p:ph sz="quarter" idx="13"/>
          </p:nvPr>
        </p:nvSpPr>
        <p:spPr>
          <a:xfrm>
            <a:off x="457200" y="1554386"/>
            <a:ext cx="8232128" cy="1141313"/>
          </a:xfrm>
        </p:spPr>
        <p:txBody>
          <a:bodyPr/>
          <a:lstStyle/>
          <a:p>
            <a:pPr marL="0" lvl="0" indent="0">
              <a:spcBef>
                <a:spcPts val="600"/>
              </a:spcBef>
              <a:buSzPts val="2200"/>
              <a:buNone/>
            </a:pPr>
            <a:r>
              <a:rPr lang="en-US" sz="1800" b="1" noProof="0" dirty="0">
                <a:solidFill>
                  <a:schemeClr val="tx1"/>
                </a:solidFill>
              </a:rPr>
              <a:t>Income</a:t>
            </a:r>
          </a:p>
          <a:p>
            <a:pPr marL="255600">
              <a:spcBef>
                <a:spcPts val="600"/>
              </a:spcBef>
            </a:pPr>
            <a:r>
              <a:rPr lang="en-US" sz="1800" noProof="0" dirty="0">
                <a:solidFill>
                  <a:schemeClr val="tx1"/>
                </a:solidFill>
              </a:rPr>
              <a:t>An increase in income increases demand if the product is </a:t>
            </a:r>
            <a:r>
              <a:rPr lang="en-US" sz="1800" b="1" noProof="0" dirty="0">
                <a:solidFill>
                  <a:schemeClr val="tx1"/>
                </a:solidFill>
              </a:rPr>
              <a:t>normal,</a:t>
            </a:r>
            <a:r>
              <a:rPr lang="en-US" sz="1800" noProof="0" dirty="0">
                <a:solidFill>
                  <a:schemeClr val="tx1"/>
                </a:solidFill>
              </a:rPr>
              <a:t> and decreases demand if the product is </a:t>
            </a:r>
            <a:r>
              <a:rPr lang="en-US" sz="1800" b="1" noProof="0" dirty="0">
                <a:solidFill>
                  <a:schemeClr val="tx1"/>
                </a:solidFill>
              </a:rPr>
              <a:t>inferior.</a:t>
            </a:r>
          </a:p>
        </p:txBody>
      </p:sp>
      <p:sp>
        <p:nvSpPr>
          <p:cNvPr id="5" name="Content Placeholder 4"/>
          <p:cNvSpPr>
            <a:spLocks noGrp="1"/>
          </p:cNvSpPr>
          <p:nvPr>
            <p:ph sz="quarter" idx="14"/>
          </p:nvPr>
        </p:nvSpPr>
        <p:spPr>
          <a:xfrm>
            <a:off x="457200" y="2790108"/>
            <a:ext cx="8232128" cy="1141313"/>
          </a:xfrm>
        </p:spPr>
        <p:txBody>
          <a:bodyPr/>
          <a:lstStyle/>
          <a:p>
            <a:pPr marL="0" lvl="0" indent="0">
              <a:spcBef>
                <a:spcPts val="600"/>
              </a:spcBef>
              <a:buSzPts val="2200"/>
              <a:buNone/>
            </a:pPr>
            <a:r>
              <a:rPr lang="en-US" sz="1800" b="1" noProof="0" dirty="0">
                <a:solidFill>
                  <a:schemeClr val="tx1"/>
                </a:solidFill>
              </a:rPr>
              <a:t>Prices of related goods</a:t>
            </a:r>
          </a:p>
          <a:p>
            <a:pPr marL="255600">
              <a:spcBef>
                <a:spcPts val="600"/>
              </a:spcBef>
            </a:pPr>
            <a:r>
              <a:rPr lang="en-US" sz="1800" noProof="0" dirty="0">
                <a:solidFill>
                  <a:schemeClr val="tx1"/>
                </a:solidFill>
              </a:rPr>
              <a:t>An increase in the price of related goods increases demand if products are </a:t>
            </a:r>
            <a:r>
              <a:rPr lang="en-US" sz="1800" b="1" noProof="0" dirty="0">
                <a:solidFill>
                  <a:schemeClr val="tx1"/>
                </a:solidFill>
              </a:rPr>
              <a:t>substitutes</a:t>
            </a:r>
            <a:r>
              <a:rPr lang="en-US" sz="1800" noProof="0" dirty="0">
                <a:solidFill>
                  <a:schemeClr val="tx1"/>
                </a:solidFill>
              </a:rPr>
              <a:t>, and decreases demand if products are </a:t>
            </a:r>
            <a:r>
              <a:rPr lang="en-US" sz="1800" b="1" noProof="0" dirty="0">
                <a:solidFill>
                  <a:schemeClr val="tx1"/>
                </a:solidFill>
              </a:rPr>
              <a:t>complements</a:t>
            </a:r>
            <a:r>
              <a:rPr lang="en-US" sz="1800" i="1" noProof="0" dirty="0">
                <a:solidFill>
                  <a:schemeClr val="tx1"/>
                </a:solidFill>
              </a:rPr>
              <a:t>.</a:t>
            </a:r>
          </a:p>
        </p:txBody>
      </p:sp>
      <p:sp>
        <p:nvSpPr>
          <p:cNvPr id="6" name="Content Placeholder 5"/>
          <p:cNvSpPr>
            <a:spLocks noGrp="1"/>
          </p:cNvSpPr>
          <p:nvPr>
            <p:ph sz="quarter" idx="15"/>
          </p:nvPr>
        </p:nvSpPr>
        <p:spPr>
          <a:xfrm>
            <a:off x="457200" y="4017225"/>
            <a:ext cx="8232128" cy="1789215"/>
          </a:xfrm>
        </p:spPr>
        <p:txBody>
          <a:bodyPr tIns="0"/>
          <a:lstStyle/>
          <a:p>
            <a:pPr marL="0" lvl="0" indent="0">
              <a:spcBef>
                <a:spcPts val="600"/>
              </a:spcBef>
              <a:buSzPts val="2200"/>
              <a:buNone/>
            </a:pPr>
            <a:r>
              <a:rPr lang="en-US" sz="1800" b="1" noProof="0" dirty="0">
                <a:solidFill>
                  <a:schemeClr val="tx1"/>
                </a:solidFill>
              </a:rPr>
              <a:t>Tastes</a:t>
            </a:r>
          </a:p>
          <a:p>
            <a:pPr marL="0" lvl="0" indent="0">
              <a:spcBef>
                <a:spcPts val="600"/>
              </a:spcBef>
              <a:buSzPts val="2200"/>
              <a:buNone/>
            </a:pPr>
            <a:r>
              <a:rPr lang="en-US" sz="1800" b="1" noProof="0" dirty="0">
                <a:solidFill>
                  <a:schemeClr val="tx1"/>
                </a:solidFill>
              </a:rPr>
              <a:t>Population and demographics</a:t>
            </a:r>
          </a:p>
          <a:p>
            <a:pPr marL="0" lvl="0" indent="0">
              <a:spcBef>
                <a:spcPts val="600"/>
              </a:spcBef>
              <a:buSzPts val="2200"/>
              <a:buNone/>
            </a:pPr>
            <a:r>
              <a:rPr lang="en-US" sz="1800" b="1" noProof="0" dirty="0">
                <a:solidFill>
                  <a:schemeClr val="tx1"/>
                </a:solidFill>
              </a:rPr>
              <a:t>Expected future prices</a:t>
            </a:r>
          </a:p>
          <a:p>
            <a:pPr marL="0" lvl="0" indent="0">
              <a:spcBef>
                <a:spcPts val="600"/>
              </a:spcBef>
              <a:buSzPts val="2200"/>
              <a:buNone/>
            </a:pPr>
            <a:r>
              <a:rPr lang="en-US" sz="1800" b="1" noProof="0" dirty="0">
                <a:solidFill>
                  <a:schemeClr val="tx1"/>
                </a:solidFill>
              </a:rPr>
              <a:t>Natural Disasters and Pandemics</a:t>
            </a:r>
          </a:p>
          <a:p>
            <a:pPr marL="0" lvl="0" indent="0">
              <a:spcBef>
                <a:spcPts val="600"/>
              </a:spcBef>
              <a:buSzPts val="2200"/>
              <a:buNone/>
            </a:pPr>
            <a:r>
              <a:rPr lang="en-US" sz="1800" noProof="0" dirty="0">
                <a:solidFill>
                  <a:schemeClr val="tx1"/>
                </a:solidFill>
              </a:rPr>
              <a:t>We will discuss how each of these affect demand.</a:t>
            </a:r>
          </a:p>
        </p:txBody>
      </p:sp>
    </p:spTree>
    <p:extLst>
      <p:ext uri="{BB962C8B-B14F-4D97-AF65-F5344CB8AC3E}">
        <p14:creationId xmlns:p14="http://schemas.microsoft.com/office/powerpoint/2010/main" val="2314516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fade">
                                      <p:cBhvr>
                                        <p:cTn id="27" dur="500"/>
                                        <p:tgtEl>
                                          <p:spTgt spid="6">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animEffect transition="in" filter="fade">
                                      <p:cBhvr>
                                        <p:cTn id="35" dur="500"/>
                                        <p:tgtEl>
                                          <p:spTgt spid="6">
                                            <p:txEl>
                                              <p:pRg st="3" end="3"/>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fade">
                                      <p:cBhvr>
                                        <p:cTn id="39"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Changes in Income of Consumers</a:t>
            </a:r>
          </a:p>
        </p:txBody>
      </p:sp>
      <p:sp>
        <p:nvSpPr>
          <p:cNvPr id="4" name="Content Placeholder 3"/>
          <p:cNvSpPr>
            <a:spLocks noGrp="1"/>
          </p:cNvSpPr>
          <p:nvPr>
            <p:ph sz="quarter" idx="13"/>
          </p:nvPr>
        </p:nvSpPr>
        <p:spPr>
          <a:xfrm>
            <a:off x="457200" y="1552574"/>
            <a:ext cx="8229600" cy="834365"/>
          </a:xfrm>
        </p:spPr>
        <p:txBody>
          <a:bodyPr/>
          <a:lstStyle/>
          <a:p>
            <a:pPr marL="432" indent="0">
              <a:buNone/>
            </a:pPr>
            <a:r>
              <a:rPr lang="en-US" sz="2200" b="1" noProof="0" dirty="0"/>
              <a:t>Normal good</a:t>
            </a:r>
            <a:r>
              <a:rPr lang="en-US" sz="2200" noProof="0" dirty="0"/>
              <a:t>: A good for which the demand increases as income rises and decreases as income falls.</a:t>
            </a:r>
          </a:p>
        </p:txBody>
      </p:sp>
      <p:sp>
        <p:nvSpPr>
          <p:cNvPr id="5" name="Content Placeholder 4"/>
          <p:cNvSpPr>
            <a:spLocks noGrp="1"/>
          </p:cNvSpPr>
          <p:nvPr>
            <p:ph sz="quarter" idx="14"/>
          </p:nvPr>
        </p:nvSpPr>
        <p:spPr>
          <a:xfrm>
            <a:off x="457200" y="2505694"/>
            <a:ext cx="1704109" cy="510638"/>
          </a:xfrm>
        </p:spPr>
        <p:txBody>
          <a:bodyPr/>
          <a:lstStyle/>
          <a:p>
            <a:pPr marL="432" indent="0">
              <a:buNone/>
            </a:pPr>
            <a:r>
              <a:rPr lang="en-US" sz="2200" b="1" noProof="0" dirty="0"/>
              <a:t>Examples:</a:t>
            </a:r>
          </a:p>
        </p:txBody>
      </p:sp>
      <p:sp>
        <p:nvSpPr>
          <p:cNvPr id="6" name="Content Placeholder 5"/>
          <p:cNvSpPr>
            <a:spLocks noGrp="1"/>
          </p:cNvSpPr>
          <p:nvPr>
            <p:ph sz="quarter" idx="15"/>
          </p:nvPr>
        </p:nvSpPr>
        <p:spPr>
          <a:xfrm>
            <a:off x="2327564" y="2505696"/>
            <a:ext cx="3051958" cy="1378328"/>
          </a:xfrm>
        </p:spPr>
        <p:txBody>
          <a:bodyPr/>
          <a:lstStyle/>
          <a:p>
            <a:pPr marL="0" lvl="0" indent="0">
              <a:spcBef>
                <a:spcPts val="600"/>
              </a:spcBef>
              <a:buSzPts val="2200"/>
              <a:buNone/>
            </a:pPr>
            <a:r>
              <a:rPr lang="en-US" sz="2200" noProof="0" dirty="0"/>
              <a:t>New clothes</a:t>
            </a:r>
          </a:p>
          <a:p>
            <a:pPr marL="0" lvl="0" indent="0">
              <a:spcBef>
                <a:spcPts val="600"/>
              </a:spcBef>
              <a:buSzPts val="2200"/>
              <a:buNone/>
            </a:pPr>
            <a:r>
              <a:rPr lang="en-US" sz="2200" noProof="0" dirty="0"/>
              <a:t>Restaurant meals</a:t>
            </a:r>
          </a:p>
          <a:p>
            <a:pPr marL="0" lvl="0" indent="0">
              <a:spcBef>
                <a:spcPts val="600"/>
              </a:spcBef>
              <a:buSzPts val="2200"/>
              <a:buNone/>
            </a:pPr>
            <a:r>
              <a:rPr lang="en-US" sz="2200" noProof="0" dirty="0"/>
              <a:t>Vacations</a:t>
            </a:r>
          </a:p>
        </p:txBody>
      </p:sp>
      <p:sp>
        <p:nvSpPr>
          <p:cNvPr id="7" name="Content Placeholder 6"/>
          <p:cNvSpPr>
            <a:spLocks noGrp="1"/>
          </p:cNvSpPr>
          <p:nvPr>
            <p:ph sz="quarter" idx="16"/>
          </p:nvPr>
        </p:nvSpPr>
        <p:spPr>
          <a:xfrm>
            <a:off x="457200" y="4026972"/>
            <a:ext cx="8229600" cy="843837"/>
          </a:xfrm>
        </p:spPr>
        <p:txBody>
          <a:bodyPr/>
          <a:lstStyle/>
          <a:p>
            <a:pPr marL="432" indent="0">
              <a:buNone/>
            </a:pPr>
            <a:r>
              <a:rPr lang="en-US" sz="2200" b="1" noProof="0" dirty="0"/>
              <a:t>Inferior good</a:t>
            </a:r>
            <a:r>
              <a:rPr lang="en-US" sz="2200" noProof="0" dirty="0"/>
              <a:t>: A good for which the demand increases as income falls and decreases as income rises.</a:t>
            </a:r>
          </a:p>
        </p:txBody>
      </p:sp>
      <p:sp>
        <p:nvSpPr>
          <p:cNvPr id="8" name="Content Placeholder 7"/>
          <p:cNvSpPr>
            <a:spLocks noGrp="1"/>
          </p:cNvSpPr>
          <p:nvPr>
            <p:ph sz="quarter" idx="17"/>
          </p:nvPr>
        </p:nvSpPr>
        <p:spPr>
          <a:xfrm>
            <a:off x="457200" y="5013764"/>
            <a:ext cx="1704109" cy="501927"/>
          </a:xfrm>
        </p:spPr>
        <p:txBody>
          <a:bodyPr/>
          <a:lstStyle/>
          <a:p>
            <a:pPr marL="432" indent="0">
              <a:buNone/>
            </a:pPr>
            <a:r>
              <a:rPr lang="en-US" sz="2200" b="1" noProof="0" dirty="0"/>
              <a:t>Examples:</a:t>
            </a:r>
          </a:p>
        </p:txBody>
      </p:sp>
      <p:sp>
        <p:nvSpPr>
          <p:cNvPr id="9" name="Content Placeholder 8"/>
          <p:cNvSpPr>
            <a:spLocks noGrp="1"/>
          </p:cNvSpPr>
          <p:nvPr>
            <p:ph sz="quarter" idx="18"/>
          </p:nvPr>
        </p:nvSpPr>
        <p:spPr>
          <a:xfrm>
            <a:off x="2327564" y="5013765"/>
            <a:ext cx="3360717" cy="905688"/>
          </a:xfrm>
        </p:spPr>
        <p:txBody>
          <a:bodyPr/>
          <a:lstStyle/>
          <a:p>
            <a:pPr marL="0" lvl="0" indent="0">
              <a:spcBef>
                <a:spcPts val="600"/>
              </a:spcBef>
              <a:buSzPts val="2200"/>
              <a:buNone/>
            </a:pPr>
            <a:r>
              <a:rPr lang="en-US" sz="2200" noProof="0" dirty="0"/>
              <a:t>Second-hand clothes</a:t>
            </a:r>
          </a:p>
          <a:p>
            <a:pPr marL="0" lvl="0" indent="0">
              <a:spcBef>
                <a:spcPts val="600"/>
              </a:spcBef>
              <a:buSzPts val="2200"/>
              <a:buNone/>
            </a:pPr>
            <a:r>
              <a:rPr lang="en-US" sz="2200" noProof="0" dirty="0"/>
              <a:t>Instant noodles</a:t>
            </a:r>
          </a:p>
        </p:txBody>
      </p:sp>
    </p:spTree>
    <p:extLst>
      <p:ext uri="{BB962C8B-B14F-4D97-AF65-F5344CB8AC3E}">
        <p14:creationId xmlns:p14="http://schemas.microsoft.com/office/powerpoint/2010/main" val="215051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xEl>
                                              <p:pRg st="0" end="0"/>
                                            </p:txEl>
                                          </p:spTgt>
                                        </p:tgtEl>
                                        <p:attrNameLst>
                                          <p:attrName>style.visibility</p:attrName>
                                        </p:attrNameLst>
                                      </p:cBhvr>
                                      <p:to>
                                        <p:strVal val="visible"/>
                                      </p:to>
                                    </p:set>
                                    <p:animEffect transition="in" filter="fade">
                                      <p:cBhvr>
                                        <p:cTn id="35" dur="500"/>
                                        <p:tgtEl>
                                          <p:spTgt spid="9">
                                            <p:txEl>
                                              <p:pRg st="0" end="0"/>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9">
                                            <p:txEl>
                                              <p:pRg st="1" end="1"/>
                                            </p:txEl>
                                          </p:spTgt>
                                        </p:tgtEl>
                                        <p:attrNameLst>
                                          <p:attrName>style.visibility</p:attrName>
                                        </p:attrNameLst>
                                      </p:cBhvr>
                                      <p:to>
                                        <p:strVal val="visible"/>
                                      </p:to>
                                    </p:set>
                                    <p:animEffect transition="in" filter="fade">
                                      <p:cBhvr>
                                        <p:cTn id="39"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Effects of Changes in Income</a:t>
            </a:r>
          </a:p>
        </p:txBody>
      </p:sp>
      <p:sp>
        <p:nvSpPr>
          <p:cNvPr id="5" name="Content Placeholder 4"/>
          <p:cNvSpPr>
            <a:spLocks noGrp="1"/>
          </p:cNvSpPr>
          <p:nvPr>
            <p:ph sz="quarter" idx="14"/>
          </p:nvPr>
        </p:nvSpPr>
        <p:spPr>
          <a:xfrm>
            <a:off x="457199" y="1557338"/>
            <a:ext cx="4208585" cy="1315417"/>
          </a:xfrm>
        </p:spPr>
        <p:txBody>
          <a:bodyPr/>
          <a:lstStyle/>
          <a:p>
            <a:pPr marL="432" indent="0">
              <a:buNone/>
            </a:pPr>
            <a:r>
              <a:rPr lang="en-US" sz="2400" noProof="0" dirty="0">
                <a:latin typeface="+mn-lt"/>
              </a:rPr>
              <a:t>An increase in income would increase the demand for new clothes, </a:t>
            </a:r>
            <a:r>
              <a:rPr lang="en-US" sz="2400" b="1" noProof="0" dirty="0">
                <a:latin typeface="+mn-lt"/>
              </a:rPr>
              <a:t>ceteris paribus</a:t>
            </a:r>
            <a:r>
              <a:rPr lang="en-US" sz="2400" noProof="0" dirty="0">
                <a:latin typeface="+mn-lt"/>
              </a:rPr>
              <a:t>.</a:t>
            </a:r>
          </a:p>
        </p:txBody>
      </p:sp>
      <p:sp>
        <p:nvSpPr>
          <p:cNvPr id="6" name="Content Placeholder 5"/>
          <p:cNvSpPr>
            <a:spLocks noGrp="1"/>
          </p:cNvSpPr>
          <p:nvPr>
            <p:ph sz="quarter" idx="15"/>
          </p:nvPr>
        </p:nvSpPr>
        <p:spPr>
          <a:xfrm>
            <a:off x="457200" y="3247293"/>
            <a:ext cx="4360460" cy="1689798"/>
          </a:xfrm>
        </p:spPr>
        <p:txBody>
          <a:bodyPr/>
          <a:lstStyle/>
          <a:p>
            <a:pPr marL="432" indent="0">
              <a:buNone/>
            </a:pPr>
            <a:r>
              <a:rPr lang="en-US" noProof="0" dirty="0"/>
              <a:t>However, the same increase in income would likely </a:t>
            </a:r>
            <a:r>
              <a:rPr lang="en-US" b="1" noProof="0" dirty="0"/>
              <a:t>decrease</a:t>
            </a:r>
            <a:r>
              <a:rPr lang="en-US" noProof="0" dirty="0"/>
              <a:t> the demand for second-hand clothes.</a:t>
            </a:r>
          </a:p>
        </p:txBody>
      </p:sp>
      <p:pic>
        <p:nvPicPr>
          <p:cNvPr id="3" name="Picture 2" descr="On a graph, the X axis represents quantity, and the Y axis represents price. For long description in Notes pane, press F6."/>
          <p:cNvPicPr>
            <a:picLocks noChangeAspect="1"/>
          </p:cNvPicPr>
          <p:nvPr/>
        </p:nvPicPr>
        <p:blipFill>
          <a:blip r:embed="rId3"/>
          <a:stretch>
            <a:fillRect/>
          </a:stretch>
        </p:blipFill>
        <p:spPr>
          <a:xfrm>
            <a:off x="5357419" y="1578587"/>
            <a:ext cx="3310415" cy="4712616"/>
          </a:xfrm>
          <a:prstGeom prst="rect">
            <a:avLst/>
          </a:prstGeom>
        </p:spPr>
      </p:pic>
    </p:spTree>
    <p:extLst>
      <p:ext uri="{BB962C8B-B14F-4D97-AF65-F5344CB8AC3E}">
        <p14:creationId xmlns:p14="http://schemas.microsoft.com/office/powerpoint/2010/main" val="2041837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Changes in the Price of Related Goods</a:t>
            </a:r>
          </a:p>
        </p:txBody>
      </p:sp>
      <p:sp>
        <p:nvSpPr>
          <p:cNvPr id="4" name="Content Placeholder 3"/>
          <p:cNvSpPr>
            <a:spLocks noGrp="1"/>
          </p:cNvSpPr>
          <p:nvPr>
            <p:ph sz="quarter" idx="13"/>
          </p:nvPr>
        </p:nvSpPr>
        <p:spPr>
          <a:xfrm>
            <a:off x="457200" y="1552574"/>
            <a:ext cx="8229600" cy="834365"/>
          </a:xfrm>
        </p:spPr>
        <p:txBody>
          <a:bodyPr/>
          <a:lstStyle/>
          <a:p>
            <a:pPr marL="0" lvl="0" indent="0">
              <a:spcBef>
                <a:spcPts val="0"/>
              </a:spcBef>
              <a:buSzPts val="2200"/>
              <a:buNone/>
            </a:pPr>
            <a:r>
              <a:rPr lang="en-US" sz="2200" b="1" noProof="0" dirty="0"/>
              <a:t>Substitutes</a:t>
            </a:r>
            <a:r>
              <a:rPr lang="en-US" sz="2200" noProof="0" dirty="0"/>
              <a:t>: Goods and services that can be used for the same purpose.</a:t>
            </a:r>
          </a:p>
        </p:txBody>
      </p:sp>
      <p:sp>
        <p:nvSpPr>
          <p:cNvPr id="5" name="Content Placeholder 4"/>
          <p:cNvSpPr>
            <a:spLocks noGrp="1"/>
          </p:cNvSpPr>
          <p:nvPr>
            <p:ph sz="quarter" idx="14"/>
          </p:nvPr>
        </p:nvSpPr>
        <p:spPr>
          <a:xfrm>
            <a:off x="457200" y="2505694"/>
            <a:ext cx="1704109" cy="510638"/>
          </a:xfrm>
        </p:spPr>
        <p:txBody>
          <a:bodyPr/>
          <a:lstStyle/>
          <a:p>
            <a:pPr marL="432" indent="0">
              <a:buNone/>
            </a:pPr>
            <a:r>
              <a:rPr lang="en-US" sz="2200" b="1" noProof="0" dirty="0"/>
              <a:t>Examples:</a:t>
            </a:r>
          </a:p>
        </p:txBody>
      </p:sp>
      <p:sp>
        <p:nvSpPr>
          <p:cNvPr id="6" name="Content Placeholder 5"/>
          <p:cNvSpPr>
            <a:spLocks noGrp="1"/>
          </p:cNvSpPr>
          <p:nvPr>
            <p:ph sz="quarter" idx="15"/>
          </p:nvPr>
        </p:nvSpPr>
        <p:spPr>
          <a:xfrm>
            <a:off x="2327563" y="2505696"/>
            <a:ext cx="6615715" cy="1326075"/>
          </a:xfrm>
        </p:spPr>
        <p:txBody>
          <a:bodyPr/>
          <a:lstStyle/>
          <a:p>
            <a:pPr marL="0" lvl="0" indent="0">
              <a:spcBef>
                <a:spcPts val="600"/>
              </a:spcBef>
              <a:buSzPts val="2200"/>
              <a:buNone/>
            </a:pPr>
            <a:r>
              <a:rPr lang="en-US" sz="2200" b="1" noProof="0" dirty="0"/>
              <a:t>Big Mac and Whopper</a:t>
            </a:r>
          </a:p>
          <a:p>
            <a:pPr marL="0" lvl="0" indent="0">
              <a:spcBef>
                <a:spcPts val="600"/>
              </a:spcBef>
              <a:buSzPts val="2200"/>
              <a:buNone/>
            </a:pPr>
            <a:r>
              <a:rPr lang="en-US" sz="2200" b="1" noProof="0" dirty="0"/>
              <a:t>Ford F-150 and Dodge Ram</a:t>
            </a:r>
          </a:p>
          <a:p>
            <a:pPr marL="0" lvl="0" indent="0">
              <a:spcBef>
                <a:spcPts val="600"/>
              </a:spcBef>
              <a:buSzPts val="2200"/>
              <a:buNone/>
            </a:pPr>
            <a:r>
              <a:rPr lang="en-US" sz="2200" b="1" noProof="0" dirty="0"/>
              <a:t>Reusable water bottles and bottled spring water</a:t>
            </a:r>
          </a:p>
        </p:txBody>
      </p:sp>
      <p:sp>
        <p:nvSpPr>
          <p:cNvPr id="7" name="Content Placeholder 6"/>
          <p:cNvSpPr>
            <a:spLocks noGrp="1"/>
          </p:cNvSpPr>
          <p:nvPr>
            <p:ph sz="quarter" idx="16"/>
          </p:nvPr>
        </p:nvSpPr>
        <p:spPr>
          <a:xfrm>
            <a:off x="457200" y="3979473"/>
            <a:ext cx="8229600" cy="571942"/>
          </a:xfrm>
        </p:spPr>
        <p:txBody>
          <a:bodyPr/>
          <a:lstStyle/>
          <a:p>
            <a:pPr marL="0" lvl="0" indent="0">
              <a:spcBef>
                <a:spcPts val="2000"/>
              </a:spcBef>
              <a:buSzPts val="2200"/>
              <a:buNone/>
            </a:pPr>
            <a:r>
              <a:rPr lang="en-US" sz="2200" b="1" noProof="0" dirty="0"/>
              <a:t>Complements</a:t>
            </a:r>
            <a:r>
              <a:rPr lang="en-US" sz="2200" noProof="0" dirty="0"/>
              <a:t>: Goods and services that are used together.</a:t>
            </a:r>
          </a:p>
        </p:txBody>
      </p:sp>
      <p:sp>
        <p:nvSpPr>
          <p:cNvPr id="8" name="Content Placeholder 7"/>
          <p:cNvSpPr>
            <a:spLocks noGrp="1"/>
          </p:cNvSpPr>
          <p:nvPr>
            <p:ph sz="quarter" idx="17"/>
          </p:nvPr>
        </p:nvSpPr>
        <p:spPr>
          <a:xfrm>
            <a:off x="457200" y="4760083"/>
            <a:ext cx="1704109" cy="524439"/>
          </a:xfrm>
        </p:spPr>
        <p:txBody>
          <a:bodyPr/>
          <a:lstStyle/>
          <a:p>
            <a:pPr marL="432" indent="0">
              <a:buNone/>
            </a:pPr>
            <a:r>
              <a:rPr lang="en-US" sz="2200" b="1" noProof="0" dirty="0"/>
              <a:t>Examples:</a:t>
            </a:r>
          </a:p>
        </p:txBody>
      </p:sp>
      <p:sp>
        <p:nvSpPr>
          <p:cNvPr id="9" name="Content Placeholder 8"/>
          <p:cNvSpPr>
            <a:spLocks noGrp="1"/>
          </p:cNvSpPr>
          <p:nvPr>
            <p:ph sz="quarter" idx="18"/>
          </p:nvPr>
        </p:nvSpPr>
        <p:spPr>
          <a:xfrm>
            <a:off x="2327564" y="4760083"/>
            <a:ext cx="6615714" cy="1370751"/>
          </a:xfrm>
        </p:spPr>
        <p:txBody>
          <a:bodyPr/>
          <a:lstStyle/>
          <a:p>
            <a:pPr marL="0" lvl="0" indent="0">
              <a:spcBef>
                <a:spcPts val="600"/>
              </a:spcBef>
              <a:buSzPts val="2200"/>
              <a:buNone/>
            </a:pPr>
            <a:r>
              <a:rPr lang="en-US" sz="2200" b="1" noProof="0" dirty="0"/>
              <a:t>Big Mac and McDonald’s fries</a:t>
            </a:r>
          </a:p>
          <a:p>
            <a:pPr marL="0" lvl="0" indent="0">
              <a:spcBef>
                <a:spcPts val="600"/>
              </a:spcBef>
              <a:buSzPts val="2200"/>
              <a:buNone/>
            </a:pPr>
            <a:r>
              <a:rPr lang="en-US" sz="2200" b="1" noProof="0" dirty="0"/>
              <a:t>Left shoes and right shoes</a:t>
            </a:r>
          </a:p>
          <a:p>
            <a:pPr marL="0" lvl="0" indent="0">
              <a:spcBef>
                <a:spcPts val="600"/>
              </a:spcBef>
              <a:buSzPts val="2200"/>
              <a:buNone/>
            </a:pPr>
            <a:r>
              <a:rPr lang="en-US" sz="2200" b="1" noProof="0" dirty="0"/>
              <a:t>Reusable water bottles and gym memberships</a:t>
            </a:r>
          </a:p>
        </p:txBody>
      </p:sp>
    </p:spTree>
    <p:extLst>
      <p:ext uri="{BB962C8B-B14F-4D97-AF65-F5344CB8AC3E}">
        <p14:creationId xmlns:p14="http://schemas.microsoft.com/office/powerpoint/2010/main" val="2906746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fade">
                                      <p:cBhvr>
                                        <p:cTn id="23" dur="500"/>
                                        <p:tgtEl>
                                          <p:spTgt spid="6">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xEl>
                                              <p:pRg st="0" end="0"/>
                                            </p:txEl>
                                          </p:spTgt>
                                        </p:tgtEl>
                                        <p:attrNameLst>
                                          <p:attrName>style.visibility</p:attrName>
                                        </p:attrNameLst>
                                      </p:cBhvr>
                                      <p:to>
                                        <p:strVal val="visible"/>
                                      </p:to>
                                    </p:set>
                                    <p:animEffect transition="in" filter="fade">
                                      <p:cBhvr>
                                        <p:cTn id="35" dur="500"/>
                                        <p:tgtEl>
                                          <p:spTgt spid="9">
                                            <p:txEl>
                                              <p:pRg st="0" end="0"/>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9">
                                            <p:txEl>
                                              <p:pRg st="1" end="1"/>
                                            </p:txEl>
                                          </p:spTgt>
                                        </p:tgtEl>
                                        <p:attrNameLst>
                                          <p:attrName>style.visibility</p:attrName>
                                        </p:attrNameLst>
                                      </p:cBhvr>
                                      <p:to>
                                        <p:strVal val="visible"/>
                                      </p:to>
                                    </p:set>
                                    <p:animEffect transition="in" filter="fade">
                                      <p:cBhvr>
                                        <p:cTn id="39" dur="500"/>
                                        <p:tgtEl>
                                          <p:spTgt spid="9">
                                            <p:txEl>
                                              <p:pRg st="1" end="1"/>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9">
                                            <p:txEl>
                                              <p:pRg st="2" end="2"/>
                                            </p:txEl>
                                          </p:spTgt>
                                        </p:tgtEl>
                                        <p:attrNameLst>
                                          <p:attrName>style.visibility</p:attrName>
                                        </p:attrNameLst>
                                      </p:cBhvr>
                                      <p:to>
                                        <p:strVal val="visible"/>
                                      </p:to>
                                    </p:set>
                                    <p:animEffect transition="in" filter="fade">
                                      <p:cBhvr>
                                        <p:cTn id="43"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Effects of Changes in the Price of Related Goods</a:t>
            </a:r>
          </a:p>
        </p:txBody>
      </p:sp>
      <p:sp>
        <p:nvSpPr>
          <p:cNvPr id="5" name="Content Placeholder 4"/>
          <p:cNvSpPr>
            <a:spLocks noGrp="1"/>
          </p:cNvSpPr>
          <p:nvPr>
            <p:ph sz="quarter" idx="14"/>
          </p:nvPr>
        </p:nvSpPr>
        <p:spPr>
          <a:xfrm>
            <a:off x="457200" y="1557338"/>
            <a:ext cx="4508810" cy="1749327"/>
          </a:xfrm>
        </p:spPr>
        <p:txBody>
          <a:bodyPr/>
          <a:lstStyle/>
          <a:p>
            <a:pPr marL="0" lvl="0" indent="0">
              <a:spcBef>
                <a:spcPts val="0"/>
              </a:spcBef>
              <a:buSzPts val="2200"/>
              <a:buNone/>
            </a:pPr>
            <a:r>
              <a:rPr lang="en-US" sz="2400" noProof="0" dirty="0">
                <a:latin typeface="+mn-lt"/>
              </a:rPr>
              <a:t>An increase in the price of a reusable water bottle would increase the demand for bottled spring water.</a:t>
            </a:r>
          </a:p>
        </p:txBody>
      </p:sp>
      <p:sp>
        <p:nvSpPr>
          <p:cNvPr id="6" name="Content Placeholder 5"/>
          <p:cNvSpPr>
            <a:spLocks noGrp="1"/>
          </p:cNvSpPr>
          <p:nvPr>
            <p:ph sz="quarter" idx="15"/>
          </p:nvPr>
        </p:nvSpPr>
        <p:spPr>
          <a:xfrm>
            <a:off x="457200" y="3551335"/>
            <a:ext cx="4300654" cy="2251588"/>
          </a:xfrm>
        </p:spPr>
        <p:txBody>
          <a:bodyPr/>
          <a:lstStyle/>
          <a:p>
            <a:pPr marL="0" lvl="0" indent="0">
              <a:spcBef>
                <a:spcPts val="0"/>
              </a:spcBef>
              <a:buSzPts val="2200"/>
              <a:buNone/>
            </a:pPr>
            <a:r>
              <a:rPr lang="en-US" noProof="0" dirty="0"/>
              <a:t>However, the same increase in the price of a reusable water bottle would decrease the demand for gym memberships.</a:t>
            </a:r>
          </a:p>
        </p:txBody>
      </p:sp>
      <p:pic>
        <p:nvPicPr>
          <p:cNvPr id="3" name="Picture 2" descr="On a graph, the X axis represents quantity, and the Y axis represents price. For long description in Notes pane, press F6."/>
          <p:cNvPicPr>
            <a:picLocks noChangeAspect="1"/>
          </p:cNvPicPr>
          <p:nvPr/>
        </p:nvPicPr>
        <p:blipFill>
          <a:blip r:embed="rId3"/>
          <a:stretch>
            <a:fillRect/>
          </a:stretch>
        </p:blipFill>
        <p:spPr>
          <a:xfrm>
            <a:off x="5404713" y="1579473"/>
            <a:ext cx="3267739" cy="4694327"/>
          </a:xfrm>
          <a:prstGeom prst="rect">
            <a:avLst/>
          </a:prstGeom>
        </p:spPr>
      </p:pic>
    </p:spTree>
    <p:extLst>
      <p:ext uri="{BB962C8B-B14F-4D97-AF65-F5344CB8AC3E}">
        <p14:creationId xmlns:p14="http://schemas.microsoft.com/office/powerpoint/2010/main" val="2327792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Changes in Tastes</a:t>
            </a:r>
          </a:p>
        </p:txBody>
      </p:sp>
      <p:sp>
        <p:nvSpPr>
          <p:cNvPr id="6" name="Content Placeholder 5"/>
          <p:cNvSpPr>
            <a:spLocks noGrp="1"/>
          </p:cNvSpPr>
          <p:nvPr>
            <p:ph sz="quarter" idx="15"/>
          </p:nvPr>
        </p:nvSpPr>
        <p:spPr>
          <a:xfrm>
            <a:off x="457200" y="1558412"/>
            <a:ext cx="8218488" cy="2158565"/>
          </a:xfrm>
        </p:spPr>
        <p:txBody>
          <a:bodyPr/>
          <a:lstStyle/>
          <a:p>
            <a:pPr marL="0" lvl="0" indent="0">
              <a:spcBef>
                <a:spcPts val="0"/>
              </a:spcBef>
              <a:buSzPts val="2200"/>
              <a:buNone/>
            </a:pPr>
            <a:r>
              <a:rPr lang="en-US" sz="2000" b="1" noProof="0" dirty="0"/>
              <a:t>Tastes</a:t>
            </a:r>
          </a:p>
          <a:p>
            <a:pPr marL="0" lvl="0" indent="0">
              <a:buSzPts val="2200"/>
              <a:buNone/>
            </a:pPr>
            <a:r>
              <a:rPr lang="en-US" sz="2000" noProof="0" dirty="0"/>
              <a:t>If consumers’ tastes change, they may buy more or less of the product.</a:t>
            </a:r>
          </a:p>
          <a:p>
            <a:pPr marL="0" lvl="0" indent="0">
              <a:spcBef>
                <a:spcPts val="2000"/>
              </a:spcBef>
              <a:buSzPts val="2200"/>
              <a:buNone/>
            </a:pPr>
            <a:r>
              <a:rPr lang="en-US" sz="2000" b="1" noProof="0" dirty="0"/>
              <a:t>Example: </a:t>
            </a:r>
            <a:r>
              <a:rPr lang="en-US" sz="2000" noProof="0" dirty="0"/>
              <a:t>If influencers successfully advertise reusable water bottles, they affect consumers’ tastes, increasing demand for reusable water bottles.</a:t>
            </a:r>
          </a:p>
        </p:txBody>
      </p:sp>
      <p:pic>
        <p:nvPicPr>
          <p:cNvPr id="3" name="Picture 2" descr="On a graph, the X axis represents quantity, and the Y axis represents price. D sub 1 falls through the graph, and an increase shifts up D sub 2."/>
          <p:cNvPicPr>
            <a:picLocks noChangeAspect="1"/>
          </p:cNvPicPr>
          <p:nvPr/>
        </p:nvPicPr>
        <p:blipFill>
          <a:blip r:embed="rId3"/>
          <a:stretch>
            <a:fillRect/>
          </a:stretch>
        </p:blipFill>
        <p:spPr>
          <a:xfrm>
            <a:off x="2962516" y="3962740"/>
            <a:ext cx="3218967" cy="2176461"/>
          </a:xfrm>
          <a:prstGeom prst="rect">
            <a:avLst/>
          </a:prstGeom>
        </p:spPr>
      </p:pic>
    </p:spTree>
    <p:extLst>
      <p:ext uri="{BB962C8B-B14F-4D97-AF65-F5344CB8AC3E}">
        <p14:creationId xmlns:p14="http://schemas.microsoft.com/office/powerpoint/2010/main" val="18008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When Did Most People Stop Wearing Hats?</a:t>
            </a:r>
          </a:p>
        </p:txBody>
      </p:sp>
      <p:sp>
        <p:nvSpPr>
          <p:cNvPr id="9" name="Content Placeholder 8"/>
          <p:cNvSpPr>
            <a:spLocks noGrp="1"/>
          </p:cNvSpPr>
          <p:nvPr>
            <p:ph sz="quarter" idx="15"/>
          </p:nvPr>
        </p:nvSpPr>
        <p:spPr>
          <a:xfrm>
            <a:off x="457199" y="1558412"/>
            <a:ext cx="4832131" cy="4750313"/>
          </a:xfrm>
        </p:spPr>
        <p:txBody>
          <a:bodyPr/>
          <a:lstStyle/>
          <a:p>
            <a:pPr marL="0" lvl="0" indent="0">
              <a:spcBef>
                <a:spcPts val="600"/>
              </a:spcBef>
              <a:buSzPts val="2200"/>
              <a:buNone/>
            </a:pPr>
            <a:r>
              <a:rPr lang="en-US" sz="2000" noProof="0" dirty="0"/>
              <a:t>The two photos show crowd scenes from the 1930s and 2022; almost everyone wore a hat in the first photo, but very few were doing so in the second.</a:t>
            </a:r>
          </a:p>
          <a:p>
            <a:pPr marL="0" lvl="0" indent="0">
              <a:spcBef>
                <a:spcPts val="600"/>
              </a:spcBef>
              <a:buSzPts val="2200"/>
              <a:buNone/>
            </a:pPr>
            <a:r>
              <a:rPr lang="en-US" sz="2000" noProof="0" dirty="0"/>
              <a:t>Why? Most explanations involve changing tastes:</a:t>
            </a:r>
          </a:p>
          <a:p>
            <a:pPr marL="342900" indent="-342900">
              <a:spcBef>
                <a:spcPts val="600"/>
              </a:spcBef>
              <a:buSzPts val="2200"/>
            </a:pPr>
            <a:r>
              <a:rPr lang="en-US" sz="2000" noProof="0" dirty="0"/>
              <a:t>Wearing hats in cars is inconvenient.</a:t>
            </a:r>
          </a:p>
          <a:p>
            <a:pPr marL="342900" indent="-342900">
              <a:spcBef>
                <a:spcPts val="600"/>
              </a:spcBef>
              <a:buSzPts val="2200"/>
            </a:pPr>
            <a:r>
              <a:rPr lang="en-US" sz="2000" noProof="0" dirty="0"/>
              <a:t>Better climate control reduces the need to keep your head warm.</a:t>
            </a:r>
          </a:p>
          <a:p>
            <a:pPr marL="342900" indent="-342900">
              <a:spcBef>
                <a:spcPts val="600"/>
              </a:spcBef>
              <a:buSzPts val="2200"/>
            </a:pPr>
            <a:r>
              <a:rPr lang="en-US" sz="2000" noProof="0" dirty="0"/>
              <a:t>General trend toward less formal clothing.</a:t>
            </a:r>
          </a:p>
        </p:txBody>
      </p:sp>
      <p:pic>
        <p:nvPicPr>
          <p:cNvPr id="4" name="Picture 3" descr="A black and white photo shows a huge crowd with people wearing overcoats and hats. ">
            <a:extLst>
              <a:ext uri="{FF2B5EF4-FFF2-40B4-BE49-F238E27FC236}">
                <a16:creationId xmlns:a16="http://schemas.microsoft.com/office/drawing/2014/main" id="{5479F106-336E-1B9E-9CC3-17B053068160}"/>
              </a:ext>
            </a:extLst>
          </p:cNvPr>
          <p:cNvPicPr>
            <a:picLocks noChangeAspect="1"/>
          </p:cNvPicPr>
          <p:nvPr/>
        </p:nvPicPr>
        <p:blipFill>
          <a:blip r:embed="rId3"/>
          <a:stretch>
            <a:fillRect/>
          </a:stretch>
        </p:blipFill>
        <p:spPr>
          <a:xfrm>
            <a:off x="5543451" y="1565197"/>
            <a:ext cx="3136123" cy="2352093"/>
          </a:xfrm>
          <a:prstGeom prst="rect">
            <a:avLst/>
          </a:prstGeom>
        </p:spPr>
      </p:pic>
      <p:pic>
        <p:nvPicPr>
          <p:cNvPr id="6" name="Picture 5" descr="A photo displays a group of people, who are not wearing any hats, walking together.">
            <a:extLst>
              <a:ext uri="{FF2B5EF4-FFF2-40B4-BE49-F238E27FC236}">
                <a16:creationId xmlns:a16="http://schemas.microsoft.com/office/drawing/2014/main" id="{78DFE4D4-8523-C43E-7494-BAC3E169A6C3}"/>
              </a:ext>
            </a:extLst>
          </p:cNvPr>
          <p:cNvPicPr>
            <a:picLocks noChangeAspect="1"/>
          </p:cNvPicPr>
          <p:nvPr/>
        </p:nvPicPr>
        <p:blipFill>
          <a:blip r:embed="rId4"/>
          <a:stretch>
            <a:fillRect/>
          </a:stretch>
        </p:blipFill>
        <p:spPr>
          <a:xfrm>
            <a:off x="5543453" y="4161398"/>
            <a:ext cx="3136122" cy="2089356"/>
          </a:xfrm>
          <a:prstGeom prst="rect">
            <a:avLst/>
          </a:prstGeom>
        </p:spPr>
      </p:pic>
    </p:spTree>
    <p:extLst>
      <p:ext uri="{BB962C8B-B14F-4D97-AF65-F5344CB8AC3E}">
        <p14:creationId xmlns:p14="http://schemas.microsoft.com/office/powerpoint/2010/main" val="512646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fade">
                                      <p:cBhvr>
                                        <p:cTn id="19" dur="500"/>
                                        <p:tgtEl>
                                          <p:spTgt spid="9">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fade">
                                      <p:cBhvr>
                                        <p:cTn id="23" dur="500"/>
                                        <p:tgtEl>
                                          <p:spTgt spid="9">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Changes in Population/Demographics</a:t>
            </a:r>
          </a:p>
        </p:txBody>
      </p:sp>
      <p:sp>
        <p:nvSpPr>
          <p:cNvPr id="6" name="Content Placeholder 5"/>
          <p:cNvSpPr>
            <a:spLocks noGrp="1"/>
          </p:cNvSpPr>
          <p:nvPr>
            <p:ph sz="quarter" idx="15"/>
          </p:nvPr>
        </p:nvSpPr>
        <p:spPr>
          <a:xfrm>
            <a:off x="457200" y="1558413"/>
            <a:ext cx="8128660" cy="2455448"/>
          </a:xfrm>
        </p:spPr>
        <p:txBody>
          <a:bodyPr/>
          <a:lstStyle/>
          <a:p>
            <a:pPr marL="0" lvl="0" indent="0">
              <a:spcBef>
                <a:spcPts val="0"/>
              </a:spcBef>
              <a:buSzPts val="2200"/>
              <a:buNone/>
            </a:pPr>
            <a:r>
              <a:rPr lang="en-US" sz="2000" b="1" noProof="0" dirty="0"/>
              <a:t>Demographics</a:t>
            </a:r>
            <a:r>
              <a:rPr lang="en-US" sz="2000" noProof="0" dirty="0"/>
              <a:t>: The characteristics of a population with respect to age, race, and gender.</a:t>
            </a:r>
          </a:p>
          <a:p>
            <a:pPr marL="0" lvl="0" indent="0">
              <a:buSzPts val="2200"/>
              <a:buNone/>
            </a:pPr>
            <a:r>
              <a:rPr lang="en-US" sz="2000" noProof="0" dirty="0"/>
              <a:t>Increases in the number of people buying something will increase the amount demanded.</a:t>
            </a:r>
          </a:p>
          <a:p>
            <a:pPr marL="0" lvl="0" indent="0">
              <a:spcBef>
                <a:spcPts val="2000"/>
              </a:spcBef>
              <a:buSzPts val="2200"/>
              <a:buNone/>
            </a:pPr>
            <a:r>
              <a:rPr lang="en-US" sz="2000" b="1" noProof="0" dirty="0"/>
              <a:t>Example: An increase in the elderly population increases the demand for medical care.</a:t>
            </a:r>
          </a:p>
        </p:txBody>
      </p:sp>
      <p:pic>
        <p:nvPicPr>
          <p:cNvPr id="3" name="Picture 2" descr="On a graph, the X axis represents quantity, and the Y axis represents price. D sub 1 falls through the graph, and an increase shifts up D sub 2."/>
          <p:cNvPicPr>
            <a:picLocks noChangeAspect="1"/>
          </p:cNvPicPr>
          <p:nvPr/>
        </p:nvPicPr>
        <p:blipFill>
          <a:blip r:embed="rId2"/>
          <a:stretch>
            <a:fillRect/>
          </a:stretch>
        </p:blipFill>
        <p:spPr>
          <a:xfrm>
            <a:off x="2962517" y="4132264"/>
            <a:ext cx="3218967" cy="2176461"/>
          </a:xfrm>
          <a:prstGeom prst="rect">
            <a:avLst/>
          </a:prstGeom>
        </p:spPr>
      </p:pic>
    </p:spTree>
    <p:extLst>
      <p:ext uri="{BB962C8B-B14F-4D97-AF65-F5344CB8AC3E}">
        <p14:creationId xmlns:p14="http://schemas.microsoft.com/office/powerpoint/2010/main" val="57575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Chapter Outline</a:t>
            </a:r>
          </a:p>
        </p:txBody>
      </p:sp>
      <p:sp>
        <p:nvSpPr>
          <p:cNvPr id="3" name="Content Placeholder 2"/>
          <p:cNvSpPr>
            <a:spLocks noGrp="1"/>
          </p:cNvSpPr>
          <p:nvPr>
            <p:ph sz="quarter" idx="13"/>
          </p:nvPr>
        </p:nvSpPr>
        <p:spPr>
          <a:xfrm>
            <a:off x="457200" y="1554920"/>
            <a:ext cx="8218488" cy="3496051"/>
          </a:xfrm>
        </p:spPr>
        <p:txBody>
          <a:bodyPr/>
          <a:lstStyle/>
          <a:p>
            <a:pPr marL="0" lvl="0" indent="0">
              <a:spcBef>
                <a:spcPts val="0"/>
              </a:spcBef>
              <a:buSzPts val="550"/>
              <a:buNone/>
            </a:pPr>
            <a:r>
              <a:rPr lang="en-US" b="1" noProof="0" dirty="0">
                <a:solidFill>
                  <a:srgbClr val="007FA3"/>
                </a:solidFill>
              </a:rPr>
              <a:t>3.1</a:t>
            </a:r>
            <a:r>
              <a:rPr lang="en-US" b="1" noProof="0" dirty="0">
                <a:solidFill>
                  <a:srgbClr val="0070C0"/>
                </a:solidFill>
              </a:rPr>
              <a:t> </a:t>
            </a:r>
            <a:r>
              <a:rPr lang="en-US" noProof="0" dirty="0"/>
              <a:t>The Demand Side of the Market</a:t>
            </a:r>
          </a:p>
          <a:p>
            <a:pPr marL="0" lvl="0" indent="0">
              <a:buSzPts val="550"/>
              <a:buNone/>
            </a:pPr>
            <a:r>
              <a:rPr lang="en-US" b="1" noProof="0" dirty="0">
                <a:solidFill>
                  <a:srgbClr val="007FA3"/>
                </a:solidFill>
              </a:rPr>
              <a:t>3.2</a:t>
            </a:r>
            <a:r>
              <a:rPr lang="en-US" b="1" noProof="0" dirty="0">
                <a:solidFill>
                  <a:srgbClr val="0070C0"/>
                </a:solidFill>
              </a:rPr>
              <a:t> </a:t>
            </a:r>
            <a:r>
              <a:rPr lang="en-US" noProof="0" dirty="0"/>
              <a:t>The Supply Side of the Market</a:t>
            </a:r>
          </a:p>
          <a:p>
            <a:pPr marL="0" lvl="0" indent="0">
              <a:buSzPts val="550"/>
              <a:buNone/>
            </a:pPr>
            <a:r>
              <a:rPr lang="en-US" b="1" noProof="0" dirty="0">
                <a:solidFill>
                  <a:srgbClr val="007FA3"/>
                </a:solidFill>
              </a:rPr>
              <a:t>3.3</a:t>
            </a:r>
            <a:r>
              <a:rPr lang="en-US" b="1" noProof="0" dirty="0">
                <a:solidFill>
                  <a:srgbClr val="0070C0"/>
                </a:solidFill>
              </a:rPr>
              <a:t> </a:t>
            </a:r>
            <a:r>
              <a:rPr lang="en-US" noProof="0" dirty="0"/>
              <a:t>Market Equilibrium: Putting Demand and Supply Together</a:t>
            </a:r>
          </a:p>
          <a:p>
            <a:pPr marL="0" lvl="0" indent="0">
              <a:buSzPts val="550"/>
              <a:buNone/>
            </a:pPr>
            <a:r>
              <a:rPr lang="en-US" b="1" noProof="0" dirty="0">
                <a:solidFill>
                  <a:srgbClr val="007FA3"/>
                </a:solidFill>
              </a:rPr>
              <a:t>3.4</a:t>
            </a:r>
            <a:r>
              <a:rPr lang="en-US" noProof="0" dirty="0">
                <a:solidFill>
                  <a:srgbClr val="0070C0"/>
                </a:solidFill>
              </a:rPr>
              <a:t> </a:t>
            </a:r>
            <a:r>
              <a:rPr lang="en-US" noProof="0" dirty="0"/>
              <a:t>The Effect of Demand and Supply Shifts on Equilibrium</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Millennials and Gen Z Are Changing Existing Markets</a:t>
            </a:r>
          </a:p>
        </p:txBody>
      </p:sp>
      <p:sp>
        <p:nvSpPr>
          <p:cNvPr id="9" name="Content Placeholder 8"/>
          <p:cNvSpPr>
            <a:spLocks noGrp="1"/>
          </p:cNvSpPr>
          <p:nvPr>
            <p:ph sz="quarter" idx="15"/>
          </p:nvPr>
        </p:nvSpPr>
        <p:spPr>
          <a:xfrm>
            <a:off x="457200" y="1558413"/>
            <a:ext cx="3722914" cy="4715388"/>
          </a:xfrm>
        </p:spPr>
        <p:txBody>
          <a:bodyPr/>
          <a:lstStyle/>
          <a:p>
            <a:pPr marL="0" lvl="0" indent="0">
              <a:spcBef>
                <a:spcPts val="600"/>
              </a:spcBef>
              <a:buSzPts val="2200"/>
              <a:buNone/>
            </a:pPr>
            <a:r>
              <a:rPr lang="en-US" sz="2000" noProof="0" dirty="0"/>
              <a:t>Millennials (born 1981-1996) and Gen Z (born 1997-2012) have different tastes than prior generations.</a:t>
            </a:r>
          </a:p>
          <a:p>
            <a:pPr marL="255600" lvl="0">
              <a:spcBef>
                <a:spcPts val="600"/>
              </a:spcBef>
              <a:buSzPts val="2200"/>
            </a:pPr>
            <a:r>
              <a:rPr lang="en-US" sz="2000" noProof="0" dirty="0"/>
              <a:t>These groups are more likely than older generations to own reusable water bottles.</a:t>
            </a:r>
          </a:p>
          <a:p>
            <a:pPr marL="255600" lvl="0">
              <a:spcBef>
                <a:spcPts val="600"/>
              </a:spcBef>
              <a:buSzPts val="2200"/>
            </a:pPr>
            <a:r>
              <a:rPr lang="en-US" sz="2000" i="1" noProof="0" dirty="0"/>
              <a:t>W</a:t>
            </a:r>
            <a:r>
              <a:rPr lang="en-US" sz="100" i="1" noProof="0" dirty="0"/>
              <a:t> </a:t>
            </a:r>
            <a:r>
              <a:rPr lang="en-US" sz="2000" i="1" noProof="0" dirty="0"/>
              <a:t>S</a:t>
            </a:r>
            <a:r>
              <a:rPr lang="en-US" sz="100" i="1" noProof="0" dirty="0"/>
              <a:t> </a:t>
            </a:r>
            <a:r>
              <a:rPr lang="en-US" sz="2000" i="1" noProof="0" dirty="0"/>
              <a:t>J</a:t>
            </a:r>
            <a:r>
              <a:rPr lang="en-US" sz="2000" noProof="0" dirty="0"/>
              <a:t>: “Canned tuna is struggling to connect with younger generations.”</a:t>
            </a:r>
          </a:p>
          <a:p>
            <a:pPr marL="255600" lvl="0">
              <a:spcBef>
                <a:spcPts val="600"/>
              </a:spcBef>
              <a:buSzPts val="2200"/>
            </a:pPr>
            <a:r>
              <a:rPr lang="en-US" sz="2000" noProof="0" dirty="0"/>
              <a:t>Harley Davidson’s “greatest challenge is to bring younger people into the sport” of riding motorcycles.</a:t>
            </a:r>
          </a:p>
        </p:txBody>
      </p:sp>
      <p:pic>
        <p:nvPicPr>
          <p:cNvPr id="7" name="Picture 6" descr="A photo displays a plastic water bottle placed above the grass.">
            <a:extLst>
              <a:ext uri="{FF2B5EF4-FFF2-40B4-BE49-F238E27FC236}">
                <a16:creationId xmlns:a16="http://schemas.microsoft.com/office/drawing/2014/main" id="{988629A6-008E-65B4-530E-190DB9FF6583}"/>
              </a:ext>
            </a:extLst>
          </p:cNvPr>
          <p:cNvPicPr>
            <a:picLocks noChangeAspect="1"/>
          </p:cNvPicPr>
          <p:nvPr/>
        </p:nvPicPr>
        <p:blipFill>
          <a:blip r:embed="rId2"/>
          <a:stretch>
            <a:fillRect/>
          </a:stretch>
        </p:blipFill>
        <p:spPr>
          <a:xfrm>
            <a:off x="4481000" y="1613066"/>
            <a:ext cx="4192136" cy="2797298"/>
          </a:xfrm>
          <a:prstGeom prst="rect">
            <a:avLst/>
          </a:prstGeom>
        </p:spPr>
      </p:pic>
    </p:spTree>
    <p:extLst>
      <p:ext uri="{BB962C8B-B14F-4D97-AF65-F5344CB8AC3E}">
        <p14:creationId xmlns:p14="http://schemas.microsoft.com/office/powerpoint/2010/main" val="15528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fade">
                                      <p:cBhvr>
                                        <p:cTn id="19" dur="500"/>
                                        <p:tgtEl>
                                          <p:spTgt spid="9">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Changes in Expectations About Future Prices</a:t>
            </a:r>
          </a:p>
        </p:txBody>
      </p:sp>
      <p:sp>
        <p:nvSpPr>
          <p:cNvPr id="5" name="Content Placeholder 4"/>
          <p:cNvSpPr>
            <a:spLocks noGrp="1"/>
          </p:cNvSpPr>
          <p:nvPr>
            <p:ph sz="quarter" idx="14"/>
          </p:nvPr>
        </p:nvSpPr>
        <p:spPr>
          <a:xfrm>
            <a:off x="457200" y="1557339"/>
            <a:ext cx="4238978" cy="3195283"/>
          </a:xfrm>
        </p:spPr>
        <p:txBody>
          <a:bodyPr/>
          <a:lstStyle/>
          <a:p>
            <a:pPr marL="0" lvl="0" indent="0">
              <a:spcBef>
                <a:spcPts val="0"/>
              </a:spcBef>
              <a:buSzPts val="2200"/>
              <a:buNone/>
            </a:pPr>
            <a:r>
              <a:rPr lang="en-US" sz="1800" noProof="0" dirty="0">
                <a:latin typeface="+mn-lt"/>
              </a:rPr>
              <a:t>Consumers decide </a:t>
            </a:r>
            <a:r>
              <a:rPr lang="en-US" sz="1800" b="1" noProof="0" dirty="0">
                <a:latin typeface="+mn-lt"/>
              </a:rPr>
              <a:t>which</a:t>
            </a:r>
            <a:r>
              <a:rPr lang="en-US" sz="1800" noProof="0" dirty="0">
                <a:latin typeface="+mn-lt"/>
              </a:rPr>
              <a:t> products to buy and also </a:t>
            </a:r>
            <a:r>
              <a:rPr lang="en-US" sz="1800" b="1" noProof="0" dirty="0">
                <a:latin typeface="+mn-lt"/>
              </a:rPr>
              <a:t>when</a:t>
            </a:r>
            <a:r>
              <a:rPr lang="en-US" sz="1800" noProof="0" dirty="0">
                <a:latin typeface="+mn-lt"/>
              </a:rPr>
              <a:t> to buy them.</a:t>
            </a:r>
          </a:p>
          <a:p>
            <a:pPr lvl="0" indent="-256032"/>
            <a:r>
              <a:rPr lang="en-US" sz="1800" noProof="0" dirty="0">
                <a:latin typeface="+mn-lt"/>
              </a:rPr>
              <a:t>Future products are </a:t>
            </a:r>
            <a:r>
              <a:rPr lang="en-US" sz="1800" b="1" noProof="0" dirty="0">
                <a:latin typeface="+mn-lt"/>
              </a:rPr>
              <a:t>substitutes</a:t>
            </a:r>
            <a:r>
              <a:rPr lang="en-US" sz="1800" noProof="0" dirty="0">
                <a:latin typeface="+mn-lt"/>
              </a:rPr>
              <a:t> for current products.</a:t>
            </a:r>
          </a:p>
          <a:p>
            <a:pPr lvl="0" indent="-256032"/>
            <a:r>
              <a:rPr lang="en-US" sz="1800" noProof="0" dirty="0">
                <a:latin typeface="+mn-lt"/>
              </a:rPr>
              <a:t>An expected</a:t>
            </a:r>
            <a:r>
              <a:rPr lang="en-US" sz="1800" b="1" noProof="0" dirty="0">
                <a:latin typeface="+mn-lt"/>
              </a:rPr>
              <a:t> increase </a:t>
            </a:r>
            <a:r>
              <a:rPr lang="en-US" sz="1800" noProof="0" dirty="0">
                <a:latin typeface="+mn-lt"/>
              </a:rPr>
              <a:t>in the price tomorrow </a:t>
            </a:r>
            <a:r>
              <a:rPr lang="en-US" sz="1800" b="1" noProof="0" dirty="0">
                <a:latin typeface="+mn-lt"/>
              </a:rPr>
              <a:t>increases demand today</a:t>
            </a:r>
            <a:r>
              <a:rPr lang="en-US" sz="1800" noProof="0" dirty="0">
                <a:latin typeface="+mn-lt"/>
              </a:rPr>
              <a:t>.</a:t>
            </a:r>
          </a:p>
          <a:p>
            <a:pPr lvl="0" indent="-256032"/>
            <a:r>
              <a:rPr lang="en-US" sz="1800" noProof="0" dirty="0">
                <a:latin typeface="+mn-lt"/>
              </a:rPr>
              <a:t>An expected</a:t>
            </a:r>
            <a:r>
              <a:rPr lang="en-US" sz="1800" b="1" noProof="0" dirty="0">
                <a:latin typeface="+mn-lt"/>
              </a:rPr>
              <a:t> decrease </a:t>
            </a:r>
            <a:r>
              <a:rPr lang="en-US" sz="1800" noProof="0" dirty="0">
                <a:latin typeface="+mn-lt"/>
              </a:rPr>
              <a:t>in the price tomorrow </a:t>
            </a:r>
            <a:r>
              <a:rPr lang="en-US" sz="1800" b="1" noProof="0" dirty="0">
                <a:latin typeface="+mn-lt"/>
              </a:rPr>
              <a:t>decreases demand today</a:t>
            </a:r>
            <a:r>
              <a:rPr lang="en-US" sz="1800" noProof="0" dirty="0">
                <a:latin typeface="+mn-lt"/>
              </a:rPr>
              <a:t>.</a:t>
            </a:r>
          </a:p>
        </p:txBody>
      </p:sp>
      <p:sp>
        <p:nvSpPr>
          <p:cNvPr id="6" name="Content Placeholder 5"/>
          <p:cNvSpPr>
            <a:spLocks noGrp="1"/>
          </p:cNvSpPr>
          <p:nvPr>
            <p:ph sz="quarter" idx="15"/>
          </p:nvPr>
        </p:nvSpPr>
        <p:spPr>
          <a:xfrm>
            <a:off x="457200" y="4876801"/>
            <a:ext cx="4238978" cy="1264356"/>
          </a:xfrm>
        </p:spPr>
        <p:txBody>
          <a:bodyPr/>
          <a:lstStyle/>
          <a:p>
            <a:pPr marL="432" indent="0">
              <a:buNone/>
            </a:pPr>
            <a:r>
              <a:rPr lang="en-US" sz="1800" b="1" noProof="0" dirty="0">
                <a:latin typeface="+mn-lt"/>
              </a:rPr>
              <a:t>Example: If you found out the price of gasoline would go up tomorrow, you would increase your demand today.</a:t>
            </a:r>
          </a:p>
        </p:txBody>
      </p:sp>
      <p:pic>
        <p:nvPicPr>
          <p:cNvPr id="3" name="Picture 2" descr="On a graph, the X axis represents quantity, and the Y axis represents price. D sub 1 falls through the graph, and an increase shifts up D sub 2."/>
          <p:cNvPicPr>
            <a:picLocks noChangeAspect="1"/>
          </p:cNvPicPr>
          <p:nvPr/>
        </p:nvPicPr>
        <p:blipFill>
          <a:blip r:embed="rId2"/>
          <a:stretch>
            <a:fillRect/>
          </a:stretch>
        </p:blipFill>
        <p:spPr>
          <a:xfrm>
            <a:off x="5320623" y="1567629"/>
            <a:ext cx="3334801" cy="2213040"/>
          </a:xfrm>
          <a:prstGeom prst="rect">
            <a:avLst/>
          </a:prstGeom>
        </p:spPr>
      </p:pic>
    </p:spTree>
    <p:extLst>
      <p:ext uri="{BB962C8B-B14F-4D97-AF65-F5344CB8AC3E}">
        <p14:creationId xmlns:p14="http://schemas.microsoft.com/office/powerpoint/2010/main" val="1329845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29359-6096-4CAE-8E0C-D147DF81E33E}"/>
              </a:ext>
            </a:extLst>
          </p:cNvPr>
          <p:cNvSpPr>
            <a:spLocks noGrp="1"/>
          </p:cNvSpPr>
          <p:nvPr>
            <p:ph type="title"/>
          </p:nvPr>
        </p:nvSpPr>
        <p:spPr/>
        <p:txBody>
          <a:bodyPr/>
          <a:lstStyle/>
          <a:p>
            <a:r>
              <a:rPr lang="en-US" sz="3400" noProof="0" dirty="0"/>
              <a:t>Natural Disasters and Pandemics </a:t>
            </a:r>
            <a:r>
              <a:rPr lang="en-US" sz="2000" b="0" noProof="0" dirty="0"/>
              <a:t>(1 of 3)</a:t>
            </a:r>
          </a:p>
        </p:txBody>
      </p:sp>
      <p:sp>
        <p:nvSpPr>
          <p:cNvPr id="3" name="Content Placeholder 2">
            <a:extLst>
              <a:ext uri="{FF2B5EF4-FFF2-40B4-BE49-F238E27FC236}">
                <a16:creationId xmlns:a16="http://schemas.microsoft.com/office/drawing/2014/main" id="{E22C1C70-DE92-4AEC-A231-F350FC7C5C44}"/>
              </a:ext>
            </a:extLst>
          </p:cNvPr>
          <p:cNvSpPr>
            <a:spLocks noGrp="1"/>
          </p:cNvSpPr>
          <p:nvPr>
            <p:ph sz="quarter" idx="13"/>
          </p:nvPr>
        </p:nvSpPr>
        <p:spPr>
          <a:xfrm>
            <a:off x="457200" y="1556327"/>
            <a:ext cx="8229600" cy="4554541"/>
          </a:xfrm>
        </p:spPr>
        <p:txBody>
          <a:bodyPr/>
          <a:lstStyle/>
          <a:p>
            <a:pPr marL="432" indent="0">
              <a:buNone/>
            </a:pPr>
            <a:r>
              <a:rPr lang="en-US" noProof="0" dirty="0">
                <a:solidFill>
                  <a:schemeClr val="tx1"/>
                </a:solidFill>
              </a:rPr>
              <a:t>Temporary disruptions to economic activity can happen via natural disasters or pandemics.</a:t>
            </a:r>
          </a:p>
          <a:p>
            <a:pPr marL="432" indent="0">
              <a:buNone/>
            </a:pPr>
            <a:r>
              <a:rPr lang="en-US" b="1" noProof="0" dirty="0">
                <a:solidFill>
                  <a:schemeClr val="tx1"/>
                </a:solidFill>
              </a:rPr>
              <a:t>Natural disaster</a:t>
            </a:r>
            <a:r>
              <a:rPr lang="en-US" noProof="0" dirty="0">
                <a:solidFill>
                  <a:schemeClr val="tx1"/>
                </a:solidFill>
              </a:rPr>
              <a:t>: (in an economic context) A hurricane, flood, or similar act of nature that causes damage to stores, factories, or office buildings.</a:t>
            </a:r>
          </a:p>
          <a:p>
            <a:pPr marL="432" indent="0">
              <a:buNone/>
            </a:pPr>
            <a:r>
              <a:rPr lang="en-US" b="1" noProof="0" dirty="0">
                <a:solidFill>
                  <a:schemeClr val="tx1"/>
                </a:solidFill>
              </a:rPr>
              <a:t>Pandemic</a:t>
            </a:r>
            <a:r>
              <a:rPr lang="en-US" noProof="0" dirty="0">
                <a:solidFill>
                  <a:schemeClr val="tx1"/>
                </a:solidFill>
              </a:rPr>
              <a:t>: (in an economic context) A situation in which a disease becomes sufficiently widespread as to significantly affect economic activity.</a:t>
            </a:r>
          </a:p>
        </p:txBody>
      </p:sp>
    </p:spTree>
    <p:extLst>
      <p:ext uri="{BB962C8B-B14F-4D97-AF65-F5344CB8AC3E}">
        <p14:creationId xmlns:p14="http://schemas.microsoft.com/office/powerpoint/2010/main" val="3561692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29359-6096-4CAE-8E0C-D147DF81E33E}"/>
              </a:ext>
            </a:extLst>
          </p:cNvPr>
          <p:cNvSpPr>
            <a:spLocks noGrp="1"/>
          </p:cNvSpPr>
          <p:nvPr>
            <p:ph type="title"/>
          </p:nvPr>
        </p:nvSpPr>
        <p:spPr/>
        <p:txBody>
          <a:bodyPr/>
          <a:lstStyle/>
          <a:p>
            <a:r>
              <a:rPr lang="en-US" sz="3400" noProof="0" dirty="0"/>
              <a:t>Natural Disasters and Pandemics </a:t>
            </a:r>
            <a:r>
              <a:rPr lang="en-US" sz="2000" b="0" noProof="0" dirty="0"/>
              <a:t>(2 of 3)</a:t>
            </a:r>
          </a:p>
        </p:txBody>
      </p:sp>
      <p:sp>
        <p:nvSpPr>
          <p:cNvPr id="3" name="Content Placeholder 2">
            <a:extLst>
              <a:ext uri="{FF2B5EF4-FFF2-40B4-BE49-F238E27FC236}">
                <a16:creationId xmlns:a16="http://schemas.microsoft.com/office/drawing/2014/main" id="{E22C1C70-DE92-4AEC-A231-F350FC7C5C44}"/>
              </a:ext>
            </a:extLst>
          </p:cNvPr>
          <p:cNvSpPr>
            <a:spLocks noGrp="1"/>
          </p:cNvSpPr>
          <p:nvPr>
            <p:ph sz="quarter" idx="13"/>
          </p:nvPr>
        </p:nvSpPr>
        <p:spPr>
          <a:xfrm>
            <a:off x="457200" y="1556327"/>
            <a:ext cx="8229600" cy="1523757"/>
          </a:xfrm>
        </p:spPr>
        <p:txBody>
          <a:bodyPr/>
          <a:lstStyle/>
          <a:p>
            <a:pPr marL="432" indent="0">
              <a:buNone/>
            </a:pPr>
            <a:r>
              <a:rPr lang="en-US" sz="2200" b="1" noProof="0" dirty="0"/>
              <a:t>Example</a:t>
            </a:r>
            <a:r>
              <a:rPr lang="en-US" sz="2200" noProof="0" dirty="0"/>
              <a:t>: The Covid-19 pandemic reduced the demand for goods that required people gathering (restaurants, concert tickets, etc.) but increased the demand for computing equipment to work from home.</a:t>
            </a:r>
          </a:p>
        </p:txBody>
      </p:sp>
      <p:pic>
        <p:nvPicPr>
          <p:cNvPr id="4" name="Picture 3" descr="Two graphs plot price versus quantity. The vertical axis is labeled, Price. The horizontal axis is labeled, Quantity. For long description in Notes pane, press F6."/>
          <p:cNvPicPr>
            <a:picLocks noChangeAspect="1"/>
          </p:cNvPicPr>
          <p:nvPr/>
        </p:nvPicPr>
        <p:blipFill>
          <a:blip r:embed="rId3"/>
          <a:stretch>
            <a:fillRect/>
          </a:stretch>
        </p:blipFill>
        <p:spPr>
          <a:xfrm>
            <a:off x="720356" y="3360746"/>
            <a:ext cx="7728708" cy="2775430"/>
          </a:xfrm>
          <a:prstGeom prst="rect">
            <a:avLst/>
          </a:prstGeom>
        </p:spPr>
      </p:pic>
    </p:spTree>
    <p:extLst>
      <p:ext uri="{BB962C8B-B14F-4D97-AF65-F5344CB8AC3E}">
        <p14:creationId xmlns:p14="http://schemas.microsoft.com/office/powerpoint/2010/main" val="1749096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Figure 3.3 A Change in Demand versus a Change in Quantity Demanded</a:t>
            </a:r>
          </a:p>
        </p:txBody>
      </p:sp>
      <p:sp>
        <p:nvSpPr>
          <p:cNvPr id="5" name="Content Placeholder 4"/>
          <p:cNvSpPr>
            <a:spLocks noGrp="1"/>
          </p:cNvSpPr>
          <p:nvPr>
            <p:ph sz="quarter" idx="14"/>
          </p:nvPr>
        </p:nvSpPr>
        <p:spPr>
          <a:xfrm>
            <a:off x="457201" y="1558412"/>
            <a:ext cx="2959768" cy="2496230"/>
          </a:xfrm>
        </p:spPr>
        <p:txBody>
          <a:bodyPr/>
          <a:lstStyle/>
          <a:p>
            <a:pPr marL="0" lvl="0" indent="0">
              <a:spcBef>
                <a:spcPts val="0"/>
              </a:spcBef>
              <a:buSzPts val="2200"/>
              <a:buNone/>
            </a:pPr>
            <a:r>
              <a:rPr lang="en-US" sz="2000" noProof="0" dirty="0"/>
              <a:t>A change in the price of the product being examined causes a movement along the demand curve.</a:t>
            </a:r>
          </a:p>
          <a:p>
            <a:pPr lvl="0" indent="-256032"/>
            <a:r>
              <a:rPr lang="en-US" sz="2000" noProof="0" dirty="0"/>
              <a:t>This is a </a:t>
            </a:r>
            <a:r>
              <a:rPr lang="en-US" sz="2000" b="1" noProof="0" dirty="0"/>
              <a:t>change in quantity demanded.</a:t>
            </a:r>
          </a:p>
        </p:txBody>
      </p:sp>
      <p:sp>
        <p:nvSpPr>
          <p:cNvPr id="6" name="Content Placeholder 5"/>
          <p:cNvSpPr>
            <a:spLocks noGrp="1"/>
          </p:cNvSpPr>
          <p:nvPr>
            <p:ph sz="quarter" idx="15"/>
          </p:nvPr>
        </p:nvSpPr>
        <p:spPr>
          <a:xfrm>
            <a:off x="457200" y="4174958"/>
            <a:ext cx="2959769" cy="2098842"/>
          </a:xfrm>
        </p:spPr>
        <p:txBody>
          <a:bodyPr/>
          <a:lstStyle/>
          <a:p>
            <a:pPr marL="0" lvl="0" indent="0">
              <a:spcBef>
                <a:spcPts val="600"/>
              </a:spcBef>
              <a:buSzPts val="2200"/>
              <a:buNone/>
            </a:pPr>
            <a:r>
              <a:rPr lang="en-US" sz="2000" noProof="0" dirty="0">
                <a:latin typeface="+mn-lt"/>
              </a:rPr>
              <a:t>Any other change affecting demand causes the entire demand curve to shift.</a:t>
            </a:r>
          </a:p>
          <a:p>
            <a:pPr lvl="0" indent="-256032">
              <a:spcBef>
                <a:spcPts val="600"/>
              </a:spcBef>
            </a:pPr>
            <a:r>
              <a:rPr lang="en-US" sz="2000" noProof="0" dirty="0">
                <a:latin typeface="+mn-lt"/>
              </a:rPr>
              <a:t>This is a </a:t>
            </a:r>
            <a:r>
              <a:rPr lang="en-US" sz="2000" b="1" noProof="0" dirty="0">
                <a:latin typeface="+mn-lt"/>
              </a:rPr>
              <a:t>change in demand.</a:t>
            </a:r>
          </a:p>
        </p:txBody>
      </p:sp>
      <p:pic>
        <p:nvPicPr>
          <p:cNvPr id="3" name="Picture 2" descr="A graph depicts a change in demand versus a change in quantity demanded, using bottle sales as an example. For long description in Notes pane, press F6."/>
          <p:cNvPicPr>
            <a:picLocks noChangeAspect="1"/>
          </p:cNvPicPr>
          <p:nvPr/>
        </p:nvPicPr>
        <p:blipFill>
          <a:blip r:embed="rId3"/>
          <a:stretch>
            <a:fillRect/>
          </a:stretch>
        </p:blipFill>
        <p:spPr>
          <a:xfrm>
            <a:off x="3752603" y="1937288"/>
            <a:ext cx="4956478" cy="3365284"/>
          </a:xfrm>
          <a:prstGeom prst="rect">
            <a:avLst/>
          </a:prstGeom>
        </p:spPr>
      </p:pic>
    </p:spTree>
    <p:extLst>
      <p:ext uri="{BB962C8B-B14F-4D97-AF65-F5344CB8AC3E}">
        <p14:creationId xmlns:p14="http://schemas.microsoft.com/office/powerpoint/2010/main" val="3336066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3.2 The Supply Side of the Market</a:t>
            </a:r>
          </a:p>
        </p:txBody>
      </p:sp>
      <p:sp>
        <p:nvSpPr>
          <p:cNvPr id="4" name="Content Placeholder 3"/>
          <p:cNvSpPr>
            <a:spLocks noGrp="1"/>
          </p:cNvSpPr>
          <p:nvPr>
            <p:ph sz="quarter" idx="13"/>
          </p:nvPr>
        </p:nvSpPr>
        <p:spPr>
          <a:xfrm>
            <a:off x="457200" y="1556327"/>
            <a:ext cx="5504213" cy="426852"/>
          </a:xfrm>
        </p:spPr>
        <p:txBody>
          <a:bodyPr/>
          <a:lstStyle/>
          <a:p>
            <a:pPr marL="432" indent="0">
              <a:buNone/>
            </a:pPr>
            <a:r>
              <a:rPr lang="en-US" sz="1600" b="1" noProof="0" dirty="0"/>
              <a:t>List and describe the variables that influence supply.</a:t>
            </a:r>
          </a:p>
        </p:txBody>
      </p:sp>
      <p:sp>
        <p:nvSpPr>
          <p:cNvPr id="5" name="Content Placeholder 4"/>
          <p:cNvSpPr>
            <a:spLocks noGrp="1"/>
          </p:cNvSpPr>
          <p:nvPr>
            <p:ph sz="quarter" idx="14"/>
          </p:nvPr>
        </p:nvSpPr>
        <p:spPr>
          <a:xfrm>
            <a:off x="457200" y="2136239"/>
            <a:ext cx="8229600" cy="2778825"/>
          </a:xfrm>
        </p:spPr>
        <p:txBody>
          <a:bodyPr/>
          <a:lstStyle/>
          <a:p>
            <a:pPr marL="0" lvl="0" indent="0">
              <a:spcBef>
                <a:spcPts val="0"/>
              </a:spcBef>
              <a:buSzPts val="2200"/>
              <a:buNone/>
            </a:pPr>
            <a:r>
              <a:rPr lang="en-US" noProof="0" dirty="0">
                <a:solidFill>
                  <a:schemeClr val="tx1"/>
                </a:solidFill>
              </a:rPr>
              <a:t>There are some similarities, and some important differences, between the demand and supply sides of the market.</a:t>
            </a:r>
          </a:p>
          <a:p>
            <a:pPr marL="0" lvl="0" indent="0">
              <a:buSzPts val="2200"/>
              <a:buNone/>
            </a:pPr>
            <a:r>
              <a:rPr lang="en-US" noProof="0" dirty="0">
                <a:solidFill>
                  <a:schemeClr val="tx1"/>
                </a:solidFill>
              </a:rPr>
              <a:t>In this section, we examine the </a:t>
            </a:r>
            <a:r>
              <a:rPr lang="en-US" b="1" noProof="0" dirty="0">
                <a:solidFill>
                  <a:schemeClr val="tx1"/>
                </a:solidFill>
              </a:rPr>
              <a:t>market supply</a:t>
            </a:r>
            <a:r>
              <a:rPr lang="en-US" noProof="0" dirty="0">
                <a:solidFill>
                  <a:schemeClr val="tx1"/>
                </a:solidFill>
              </a:rPr>
              <a:t>, i.e., the decisions of (generally) firms about how much of a product to provide at various prices.</a:t>
            </a:r>
          </a:p>
        </p:txBody>
      </p:sp>
    </p:spTree>
    <p:extLst>
      <p:ext uri="{BB962C8B-B14F-4D97-AF65-F5344CB8AC3E}">
        <p14:creationId xmlns:p14="http://schemas.microsoft.com/office/powerpoint/2010/main" val="1007242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3.4 A Supply Schedule and Supply Curve </a:t>
            </a:r>
            <a:r>
              <a:rPr lang="en-US" sz="2000" b="0" noProof="0" dirty="0"/>
              <a:t>(1 of 2)</a:t>
            </a:r>
            <a:endParaRPr lang="en-US" sz="2000" noProof="0" dirty="0"/>
          </a:p>
        </p:txBody>
      </p:sp>
      <p:pic>
        <p:nvPicPr>
          <p:cNvPr id="3" name="Picture 2" descr="A table and graph depict a supply schedule and supply curve, using bottle sales as an example. For long description in Notes pane, press F6."/>
          <p:cNvPicPr>
            <a:picLocks noChangeAspect="1"/>
          </p:cNvPicPr>
          <p:nvPr/>
        </p:nvPicPr>
        <p:blipFill>
          <a:blip r:embed="rId3"/>
          <a:stretch>
            <a:fillRect/>
          </a:stretch>
        </p:blipFill>
        <p:spPr>
          <a:xfrm>
            <a:off x="786121" y="1569554"/>
            <a:ext cx="7571758" cy="3028702"/>
          </a:xfrm>
          <a:prstGeom prst="rect">
            <a:avLst/>
          </a:prstGeom>
        </p:spPr>
      </p:pic>
      <p:sp>
        <p:nvSpPr>
          <p:cNvPr id="9" name="Content Placeholder 8"/>
          <p:cNvSpPr>
            <a:spLocks noGrp="1"/>
          </p:cNvSpPr>
          <p:nvPr>
            <p:ph sz="quarter" idx="15"/>
          </p:nvPr>
        </p:nvSpPr>
        <p:spPr>
          <a:xfrm>
            <a:off x="457200" y="4719311"/>
            <a:ext cx="8022674" cy="1582346"/>
          </a:xfrm>
        </p:spPr>
        <p:txBody>
          <a:bodyPr/>
          <a:lstStyle/>
          <a:p>
            <a:pPr marL="0" lvl="0" indent="0">
              <a:spcBef>
                <a:spcPts val="0"/>
              </a:spcBef>
              <a:buSzPts val="2200"/>
              <a:buNone/>
            </a:pPr>
            <a:r>
              <a:rPr lang="en-US" sz="2000" b="1" noProof="0" dirty="0"/>
              <a:t>Supply schedule</a:t>
            </a:r>
            <a:r>
              <a:rPr lang="en-US" sz="2000" noProof="0" dirty="0"/>
              <a:t>: A table that shows the relationship between the price of a product and the quantity of the product supplied.</a:t>
            </a:r>
          </a:p>
          <a:p>
            <a:pPr marL="0" lvl="0" indent="0">
              <a:buSzPts val="2200"/>
              <a:buNone/>
            </a:pPr>
            <a:r>
              <a:rPr lang="en-US" sz="2000" b="1" noProof="0" dirty="0"/>
              <a:t>Supply curve</a:t>
            </a:r>
            <a:r>
              <a:rPr lang="en-US" sz="2000" noProof="0" dirty="0"/>
              <a:t>: A curve that shows the relationship between the price of a product and the quantity of the product supplied.</a:t>
            </a:r>
          </a:p>
        </p:txBody>
      </p:sp>
    </p:spTree>
    <p:extLst>
      <p:ext uri="{BB962C8B-B14F-4D97-AF65-F5344CB8AC3E}">
        <p14:creationId xmlns:p14="http://schemas.microsoft.com/office/powerpoint/2010/main" val="319902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3.4 A Supply Schedule and Supply Curve </a:t>
            </a:r>
            <a:r>
              <a:rPr lang="en-US" sz="2000" b="0" noProof="0" dirty="0"/>
              <a:t>(2 of 2)</a:t>
            </a:r>
            <a:endParaRPr lang="en-US" sz="2000" noProof="0" dirty="0"/>
          </a:p>
        </p:txBody>
      </p:sp>
      <p:sp>
        <p:nvSpPr>
          <p:cNvPr id="9" name="Content Placeholder 8"/>
          <p:cNvSpPr>
            <a:spLocks noGrp="1"/>
          </p:cNvSpPr>
          <p:nvPr>
            <p:ph sz="quarter" idx="15"/>
          </p:nvPr>
        </p:nvSpPr>
        <p:spPr>
          <a:xfrm>
            <a:off x="457200" y="1557339"/>
            <a:ext cx="3512820" cy="4386262"/>
          </a:xfrm>
        </p:spPr>
        <p:txBody>
          <a:bodyPr/>
          <a:lstStyle/>
          <a:p>
            <a:pPr marL="0" lvl="0" indent="0">
              <a:buSzPts val="2200"/>
              <a:buNone/>
            </a:pPr>
            <a:r>
              <a:rPr lang="en-US" sz="2000" b="1" noProof="0" dirty="0"/>
              <a:t>Quantity supplied</a:t>
            </a:r>
            <a:r>
              <a:rPr lang="en-US" sz="2000" noProof="0" dirty="0"/>
              <a:t>: The amount of a good or service that a firm is willing and able to supply at a given price.</a:t>
            </a:r>
          </a:p>
          <a:p>
            <a:pPr marL="0" lvl="0" indent="0">
              <a:buSzPts val="2200"/>
              <a:buNone/>
            </a:pPr>
            <a:r>
              <a:rPr lang="en-US" sz="2000" b="1" noProof="0" dirty="0"/>
              <a:t>Law of supply: </a:t>
            </a:r>
            <a:r>
              <a:rPr lang="en-US" sz="2000" noProof="0" dirty="0"/>
              <a:t>A rule that states that, holding everything else constant, increases in price cause increases in the quantity supplied, and decreases in price cause decreases in the quantity supplied.</a:t>
            </a:r>
          </a:p>
        </p:txBody>
      </p:sp>
      <p:pic>
        <p:nvPicPr>
          <p:cNvPr id="4" name="Picture 3" descr="A graph depict a supply schedule and supply curve, using bottle sales as an example.  For long description in Notes pane, press F6."/>
          <p:cNvPicPr>
            <a:picLocks noChangeAspect="1"/>
          </p:cNvPicPr>
          <p:nvPr/>
        </p:nvPicPr>
        <p:blipFill rotWithShape="1">
          <a:blip r:embed="rId3"/>
          <a:srcRect l="35997"/>
          <a:stretch/>
        </p:blipFill>
        <p:spPr>
          <a:xfrm>
            <a:off x="4174958" y="2176105"/>
            <a:ext cx="4569199" cy="2853175"/>
          </a:xfrm>
          <a:prstGeom prst="rect">
            <a:avLst/>
          </a:prstGeom>
        </p:spPr>
      </p:pic>
    </p:spTree>
    <p:extLst>
      <p:ext uri="{BB962C8B-B14F-4D97-AF65-F5344CB8AC3E}">
        <p14:creationId xmlns:p14="http://schemas.microsoft.com/office/powerpoint/2010/main" val="2729202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3.5 Shifting the Supply Curve </a:t>
            </a:r>
            <a:r>
              <a:rPr lang="en-US" sz="2000" b="0" noProof="0" dirty="0"/>
              <a:t>(1 of 2)</a:t>
            </a:r>
            <a:endParaRPr lang="en-US" sz="2000" noProof="0" dirty="0"/>
          </a:p>
        </p:txBody>
      </p:sp>
      <p:sp>
        <p:nvSpPr>
          <p:cNvPr id="5" name="Content Placeholder 4"/>
          <p:cNvSpPr>
            <a:spLocks noGrp="1"/>
          </p:cNvSpPr>
          <p:nvPr>
            <p:ph sz="quarter" idx="14"/>
          </p:nvPr>
        </p:nvSpPr>
        <p:spPr>
          <a:xfrm>
            <a:off x="457200" y="1558052"/>
            <a:ext cx="4114800" cy="1609442"/>
          </a:xfrm>
        </p:spPr>
        <p:txBody>
          <a:bodyPr lIns="90000" tIns="90000" rIns="0" bIns="0"/>
          <a:lstStyle/>
          <a:p>
            <a:pPr marL="0" lvl="0" indent="0">
              <a:spcBef>
                <a:spcPts val="0"/>
              </a:spcBef>
              <a:buSzPts val="2200"/>
              <a:buNone/>
            </a:pPr>
            <a:r>
              <a:rPr lang="en-US" sz="2400" noProof="0" dirty="0">
                <a:latin typeface="+mn-lt"/>
              </a:rPr>
              <a:t>A change in something other than price that affects supply causes the entire supply curve to shift.</a:t>
            </a:r>
          </a:p>
        </p:txBody>
      </p:sp>
      <p:sp>
        <p:nvSpPr>
          <p:cNvPr id="6" name="Content Placeholder 5"/>
          <p:cNvSpPr>
            <a:spLocks noGrp="1"/>
          </p:cNvSpPr>
          <p:nvPr>
            <p:ph sz="quarter" idx="15"/>
          </p:nvPr>
        </p:nvSpPr>
        <p:spPr>
          <a:xfrm>
            <a:off x="447262" y="3240156"/>
            <a:ext cx="2771426" cy="426588"/>
          </a:xfrm>
        </p:spPr>
        <p:txBody>
          <a:bodyPr lIns="0" tIns="0" rIns="0" bIns="0"/>
          <a:lstStyle/>
          <a:p>
            <a:pPr marL="255600"/>
            <a:r>
              <a:rPr lang="en-US" noProof="0" dirty="0"/>
              <a:t>A shift to the right</a:t>
            </a:r>
          </a:p>
        </p:txBody>
      </p:sp>
      <p:graphicFrame>
        <p:nvGraphicFramePr>
          <p:cNvPr id="11" name="Object 10" descr="Left parentheses S sub 1 to S sub 3 right parentheses"/>
          <p:cNvGraphicFramePr>
            <a:graphicFrameLocks noChangeAspect="1"/>
          </p:cNvGraphicFramePr>
          <p:nvPr/>
        </p:nvGraphicFramePr>
        <p:xfrm>
          <a:off x="3296945" y="3262416"/>
          <a:ext cx="1191885" cy="404852"/>
        </p:xfrm>
        <a:graphic>
          <a:graphicData uri="http://schemas.openxmlformats.org/presentationml/2006/ole">
            <mc:AlternateContent xmlns:mc="http://schemas.openxmlformats.org/markup-compatibility/2006">
              <mc:Choice xmlns:v="urn:schemas-microsoft-com:vml" Requires="v">
                <p:oleObj name="Equation" r:id="rId3" imgW="672840" imgH="228600" progId="Equation.DSMT4">
                  <p:embed/>
                </p:oleObj>
              </mc:Choice>
              <mc:Fallback>
                <p:oleObj name="Equation" r:id="rId3" imgW="672840" imgH="228600" progId="Equation.DSMT4">
                  <p:embed/>
                  <p:pic>
                    <p:nvPicPr>
                      <p:cNvPr id="11" name="Object 10" descr="Left parentheses S sub 1 to S sub 3 right parentheses"/>
                      <p:cNvPicPr/>
                      <p:nvPr/>
                    </p:nvPicPr>
                    <p:blipFill>
                      <a:blip r:embed="rId4"/>
                      <a:stretch>
                        <a:fillRect/>
                      </a:stretch>
                    </p:blipFill>
                    <p:spPr>
                      <a:xfrm>
                        <a:off x="3296945" y="3262416"/>
                        <a:ext cx="1191885" cy="404852"/>
                      </a:xfrm>
                      <a:prstGeom prst="rect">
                        <a:avLst/>
                      </a:prstGeom>
                    </p:spPr>
                  </p:pic>
                </p:oleObj>
              </mc:Fallback>
            </mc:AlternateContent>
          </a:graphicData>
        </a:graphic>
      </p:graphicFrame>
      <p:sp>
        <p:nvSpPr>
          <p:cNvPr id="7" name="Content Placeholder 6"/>
          <p:cNvSpPr>
            <a:spLocks noGrp="1"/>
          </p:cNvSpPr>
          <p:nvPr>
            <p:ph sz="quarter" idx="16"/>
          </p:nvPr>
        </p:nvSpPr>
        <p:spPr>
          <a:xfrm>
            <a:off x="457200" y="3773210"/>
            <a:ext cx="4031630" cy="437841"/>
          </a:xfrm>
        </p:spPr>
        <p:txBody>
          <a:bodyPr lIns="0" tIns="0" rIns="0" bIns="0"/>
          <a:lstStyle/>
          <a:p>
            <a:pPr marL="255600" lvl="0" indent="0">
              <a:buNone/>
            </a:pPr>
            <a:r>
              <a:rPr lang="en-US" sz="2400" noProof="0" dirty="0">
                <a:latin typeface="+mn-lt"/>
              </a:rPr>
              <a:t>is an </a:t>
            </a:r>
            <a:r>
              <a:rPr lang="en-US" sz="2400" b="1" noProof="0" dirty="0">
                <a:latin typeface="+mn-lt"/>
              </a:rPr>
              <a:t>increase in supply</a:t>
            </a:r>
            <a:r>
              <a:rPr lang="en-US" sz="2400" noProof="0" dirty="0">
                <a:latin typeface="+mn-lt"/>
              </a:rPr>
              <a:t>.</a:t>
            </a:r>
          </a:p>
        </p:txBody>
      </p:sp>
      <p:sp>
        <p:nvSpPr>
          <p:cNvPr id="8" name="Content Placeholder 7"/>
          <p:cNvSpPr>
            <a:spLocks noGrp="1"/>
          </p:cNvSpPr>
          <p:nvPr>
            <p:ph sz="quarter" idx="17"/>
          </p:nvPr>
        </p:nvSpPr>
        <p:spPr>
          <a:xfrm>
            <a:off x="457201" y="4316995"/>
            <a:ext cx="2574758" cy="423448"/>
          </a:xfrm>
        </p:spPr>
        <p:txBody>
          <a:bodyPr lIns="0" tIns="0" rIns="0" bIns="0"/>
          <a:lstStyle/>
          <a:p>
            <a:pPr marL="255600" indent="-255600"/>
            <a:r>
              <a:rPr lang="en-US" sz="2400" noProof="0" dirty="0">
                <a:latin typeface="+mn-lt"/>
              </a:rPr>
              <a:t>A shift to the left</a:t>
            </a:r>
          </a:p>
        </p:txBody>
      </p:sp>
      <p:graphicFrame>
        <p:nvGraphicFramePr>
          <p:cNvPr id="12" name="Object 11" descr="Left parentheses S sub 1 to S sub 2 right parentheses"/>
          <p:cNvGraphicFramePr>
            <a:graphicFrameLocks noChangeAspect="1"/>
          </p:cNvGraphicFramePr>
          <p:nvPr/>
        </p:nvGraphicFramePr>
        <p:xfrm>
          <a:off x="3126773" y="4335591"/>
          <a:ext cx="1191885" cy="404852"/>
        </p:xfrm>
        <a:graphic>
          <a:graphicData uri="http://schemas.openxmlformats.org/presentationml/2006/ole">
            <mc:AlternateContent xmlns:mc="http://schemas.openxmlformats.org/markup-compatibility/2006">
              <mc:Choice xmlns:v="urn:schemas-microsoft-com:vml" Requires="v">
                <p:oleObj name="Equation" r:id="rId5" imgW="672840" imgH="228600" progId="Equation.DSMT4">
                  <p:embed/>
                </p:oleObj>
              </mc:Choice>
              <mc:Fallback>
                <p:oleObj name="Equation" r:id="rId5" imgW="672840" imgH="228600" progId="Equation.DSMT4">
                  <p:embed/>
                  <p:pic>
                    <p:nvPicPr>
                      <p:cNvPr id="12" name="Object 11" descr="Left parentheses S sub 1 to S sub 2 right parentheses"/>
                      <p:cNvPicPr/>
                      <p:nvPr/>
                    </p:nvPicPr>
                    <p:blipFill>
                      <a:blip r:embed="rId6"/>
                      <a:stretch>
                        <a:fillRect/>
                      </a:stretch>
                    </p:blipFill>
                    <p:spPr>
                      <a:xfrm>
                        <a:off x="3126773" y="4335591"/>
                        <a:ext cx="1191885" cy="404852"/>
                      </a:xfrm>
                      <a:prstGeom prst="rect">
                        <a:avLst/>
                      </a:prstGeom>
                    </p:spPr>
                  </p:pic>
                </p:oleObj>
              </mc:Fallback>
            </mc:AlternateContent>
          </a:graphicData>
        </a:graphic>
      </p:graphicFrame>
      <p:sp>
        <p:nvSpPr>
          <p:cNvPr id="9" name="Content Placeholder 8"/>
          <p:cNvSpPr>
            <a:spLocks noGrp="1"/>
          </p:cNvSpPr>
          <p:nvPr>
            <p:ph sz="quarter" idx="18"/>
          </p:nvPr>
        </p:nvSpPr>
        <p:spPr>
          <a:xfrm>
            <a:off x="457201" y="4825426"/>
            <a:ext cx="3861458" cy="487424"/>
          </a:xfrm>
        </p:spPr>
        <p:txBody>
          <a:bodyPr lIns="0" tIns="0" rIns="0" bIns="0"/>
          <a:lstStyle/>
          <a:p>
            <a:pPr marL="255600" lvl="0" indent="0">
              <a:buNone/>
            </a:pPr>
            <a:r>
              <a:rPr lang="en-US" sz="2400" noProof="0" dirty="0">
                <a:latin typeface="+mn-lt"/>
              </a:rPr>
              <a:t>is a </a:t>
            </a:r>
            <a:r>
              <a:rPr lang="en-US" sz="2400" b="1" noProof="0" dirty="0">
                <a:latin typeface="+mn-lt"/>
              </a:rPr>
              <a:t>decrease in supply</a:t>
            </a:r>
            <a:r>
              <a:rPr lang="en-US" sz="2400" noProof="0" dirty="0">
                <a:latin typeface="+mn-lt"/>
              </a:rPr>
              <a:t>.</a:t>
            </a:r>
          </a:p>
        </p:txBody>
      </p:sp>
      <p:pic>
        <p:nvPicPr>
          <p:cNvPr id="3" name="Picture 2" descr="A graph depicts shifting the supply curve, using bottle sales as an example. For long description in Notes pane, press F6."/>
          <p:cNvPicPr>
            <a:picLocks noChangeAspect="1"/>
          </p:cNvPicPr>
          <p:nvPr/>
        </p:nvPicPr>
        <p:blipFill>
          <a:blip r:embed="rId7"/>
          <a:stretch>
            <a:fillRect/>
          </a:stretch>
        </p:blipFill>
        <p:spPr>
          <a:xfrm>
            <a:off x="4734795" y="2312962"/>
            <a:ext cx="3981033" cy="3121423"/>
          </a:xfrm>
          <a:prstGeom prst="rect">
            <a:avLst/>
          </a:prstGeom>
        </p:spPr>
      </p:pic>
    </p:spTree>
    <p:extLst>
      <p:ext uri="{BB962C8B-B14F-4D97-AF65-F5344CB8AC3E}">
        <p14:creationId xmlns:p14="http://schemas.microsoft.com/office/powerpoint/2010/main" val="289752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fade">
                                      <p:cBhvr>
                                        <p:cTn id="23" dur="500"/>
                                        <p:tgtEl>
                                          <p:spTgt spid="8">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
                                            <p:txEl>
                                              <p:pRg st="0" end="0"/>
                                            </p:txEl>
                                          </p:spTgt>
                                        </p:tgtEl>
                                        <p:attrNameLst>
                                          <p:attrName>style.visibility</p:attrName>
                                        </p:attrNameLst>
                                      </p:cBhvr>
                                      <p:to>
                                        <p:strVal val="visible"/>
                                      </p:to>
                                    </p:set>
                                    <p:animEffect transition="in" filter="fade">
                                      <p:cBhvr>
                                        <p:cTn id="31" dur="500"/>
                                        <p:tgtEl>
                                          <p:spTgt spid="9">
                                            <p:txEl>
                                              <p:pRg st="0" end="0"/>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P spid="8" grpId="0" build="p"/>
      <p:bldP spid="9"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Figure 3.5 Shifting the Supply Curve </a:t>
            </a:r>
            <a:r>
              <a:rPr lang="en-US" sz="2000" b="0" noProof="0" dirty="0"/>
              <a:t>(2 of 2)</a:t>
            </a:r>
            <a:endParaRPr lang="en-US" sz="2000" noProof="0" dirty="0"/>
          </a:p>
        </p:txBody>
      </p:sp>
      <p:sp>
        <p:nvSpPr>
          <p:cNvPr id="6" name="Content Placeholder 5"/>
          <p:cNvSpPr>
            <a:spLocks noGrp="1"/>
          </p:cNvSpPr>
          <p:nvPr>
            <p:ph sz="quarter" idx="15"/>
          </p:nvPr>
        </p:nvSpPr>
        <p:spPr>
          <a:xfrm>
            <a:off x="457200" y="1558411"/>
            <a:ext cx="3889169" cy="3044611"/>
          </a:xfrm>
        </p:spPr>
        <p:txBody>
          <a:bodyPr/>
          <a:lstStyle/>
          <a:p>
            <a:pPr marL="0" lvl="0" indent="0">
              <a:spcBef>
                <a:spcPts val="0"/>
              </a:spcBef>
              <a:buSzPts val="2200"/>
              <a:buNone/>
            </a:pPr>
            <a:r>
              <a:rPr lang="en-US" noProof="0" dirty="0"/>
              <a:t>As the supply curve shifts, the quantity supplied will change, </a:t>
            </a:r>
            <a:r>
              <a:rPr lang="en-US" b="1" noProof="0" dirty="0"/>
              <a:t>even if the price doesn’t change.</a:t>
            </a:r>
          </a:p>
          <a:p>
            <a:pPr marL="0" lvl="0" indent="0">
              <a:buSzPts val="2200"/>
              <a:buNone/>
            </a:pPr>
            <a:r>
              <a:rPr lang="en-US" noProof="0" dirty="0"/>
              <a:t>The quantity supplied changes at every possible price.</a:t>
            </a:r>
          </a:p>
        </p:txBody>
      </p:sp>
      <p:pic>
        <p:nvPicPr>
          <p:cNvPr id="5" name="Picture 4" descr="A graph depicts shifting the supply curve, using bottle sales as an example. For long description in Notes pane, press F6."/>
          <p:cNvPicPr>
            <a:picLocks noChangeAspect="1"/>
          </p:cNvPicPr>
          <p:nvPr/>
        </p:nvPicPr>
        <p:blipFill>
          <a:blip r:embed="rId3"/>
          <a:stretch>
            <a:fillRect/>
          </a:stretch>
        </p:blipFill>
        <p:spPr>
          <a:xfrm>
            <a:off x="4738197" y="2303285"/>
            <a:ext cx="3981033" cy="3121423"/>
          </a:xfrm>
          <a:prstGeom prst="rect">
            <a:avLst/>
          </a:prstGeom>
        </p:spPr>
      </p:pic>
    </p:spTree>
    <p:extLst>
      <p:ext uri="{BB962C8B-B14F-4D97-AF65-F5344CB8AC3E}">
        <p14:creationId xmlns:p14="http://schemas.microsoft.com/office/powerpoint/2010/main" val="2953319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 Water Bottle as a Status Symbol?</a:t>
            </a:r>
          </a:p>
        </p:txBody>
      </p:sp>
      <p:sp>
        <p:nvSpPr>
          <p:cNvPr id="9" name="Content Placeholder 8"/>
          <p:cNvSpPr>
            <a:spLocks noGrp="1"/>
          </p:cNvSpPr>
          <p:nvPr>
            <p:ph sz="quarter" idx="13"/>
          </p:nvPr>
        </p:nvSpPr>
        <p:spPr>
          <a:xfrm>
            <a:off x="457200" y="1556327"/>
            <a:ext cx="3801291" cy="2873892"/>
          </a:xfrm>
        </p:spPr>
        <p:txBody>
          <a:bodyPr/>
          <a:lstStyle/>
          <a:p>
            <a:pPr marL="0" lvl="0" indent="0">
              <a:spcBef>
                <a:spcPts val="1000"/>
              </a:spcBef>
              <a:buSzPts val="2200"/>
              <a:buNone/>
            </a:pPr>
            <a:r>
              <a:rPr lang="en-US" sz="2000" noProof="0" dirty="0">
                <a:solidFill>
                  <a:schemeClr val="tx1"/>
                </a:solidFill>
              </a:rPr>
              <a:t>In recent years, reusable water bottles have become fashionable; for example:</a:t>
            </a:r>
          </a:p>
          <a:p>
            <a:pPr marL="255600">
              <a:spcBef>
                <a:spcPts val="1000"/>
              </a:spcBef>
              <a:buSzPts val="2200"/>
            </a:pPr>
            <a:r>
              <a:rPr lang="en-US" sz="2000" i="1" noProof="0" dirty="0">
                <a:solidFill>
                  <a:schemeClr val="tx1"/>
                </a:solidFill>
              </a:rPr>
              <a:t>W</a:t>
            </a:r>
            <a:r>
              <a:rPr lang="en-US" sz="100" i="1" noProof="0" dirty="0">
                <a:solidFill>
                  <a:schemeClr val="tx1"/>
                </a:solidFill>
              </a:rPr>
              <a:t> </a:t>
            </a:r>
            <a:r>
              <a:rPr lang="en-US" sz="2000" i="1" noProof="0" dirty="0">
                <a:solidFill>
                  <a:schemeClr val="tx1"/>
                </a:solidFill>
              </a:rPr>
              <a:t>S</a:t>
            </a:r>
            <a:r>
              <a:rPr lang="en-US" sz="100" i="1" noProof="0" dirty="0">
                <a:solidFill>
                  <a:schemeClr val="tx1"/>
                </a:solidFill>
              </a:rPr>
              <a:t> </a:t>
            </a:r>
            <a:r>
              <a:rPr lang="en-US" sz="2000" i="1" noProof="0" dirty="0">
                <a:solidFill>
                  <a:schemeClr val="tx1"/>
                </a:solidFill>
              </a:rPr>
              <a:t>J</a:t>
            </a:r>
            <a:r>
              <a:rPr lang="en-US" sz="2000" noProof="0" dirty="0">
                <a:solidFill>
                  <a:schemeClr val="tx1"/>
                </a:solidFill>
              </a:rPr>
              <a:t> referred to Stanley Quencher as “the new office status symbol.”</a:t>
            </a:r>
          </a:p>
          <a:p>
            <a:pPr marL="255600">
              <a:spcBef>
                <a:spcPts val="1000"/>
              </a:spcBef>
              <a:buSzPts val="2200"/>
            </a:pPr>
            <a:r>
              <a:rPr lang="en-US" sz="2000" noProof="0" dirty="0">
                <a:solidFill>
                  <a:schemeClr val="tx1"/>
                </a:solidFill>
              </a:rPr>
              <a:t>The Yeti Rambler is a “cult favorite.”</a:t>
            </a:r>
          </a:p>
        </p:txBody>
      </p:sp>
      <p:sp>
        <p:nvSpPr>
          <p:cNvPr id="10" name="Content Placeholder 9"/>
          <p:cNvSpPr>
            <a:spLocks noGrp="1"/>
          </p:cNvSpPr>
          <p:nvPr>
            <p:ph sz="quarter" idx="14"/>
          </p:nvPr>
        </p:nvSpPr>
        <p:spPr>
          <a:xfrm>
            <a:off x="457200" y="4560711"/>
            <a:ext cx="3892731" cy="1516239"/>
          </a:xfrm>
        </p:spPr>
        <p:txBody>
          <a:bodyPr/>
          <a:lstStyle/>
          <a:p>
            <a:pPr marL="0" indent="0">
              <a:spcBef>
                <a:spcPts val="1000"/>
              </a:spcBef>
              <a:buSzPts val="2200"/>
              <a:buNone/>
            </a:pPr>
            <a:r>
              <a:rPr lang="en-US" sz="2000" noProof="0" dirty="0">
                <a:solidFill>
                  <a:schemeClr val="tx1"/>
                </a:solidFill>
              </a:rPr>
              <a:t>Some “smart” water bottles even interact with smartphone apps.</a:t>
            </a:r>
          </a:p>
          <a:p>
            <a:pPr marL="0" indent="0">
              <a:spcBef>
                <a:spcPts val="1000"/>
              </a:spcBef>
              <a:buSzPts val="2200"/>
              <a:buNone/>
            </a:pPr>
            <a:r>
              <a:rPr lang="en-US" sz="2000" noProof="0" dirty="0">
                <a:solidFill>
                  <a:schemeClr val="tx1"/>
                </a:solidFill>
              </a:rPr>
              <a:t>How do these changes in tastes affect prices and quantities?</a:t>
            </a:r>
          </a:p>
        </p:txBody>
      </p:sp>
      <p:pic>
        <p:nvPicPr>
          <p:cNvPr id="8" name="Picture 7" descr="A photo displays a woman on a video call.">
            <a:extLst>
              <a:ext uri="{FF2B5EF4-FFF2-40B4-BE49-F238E27FC236}">
                <a16:creationId xmlns:a16="http://schemas.microsoft.com/office/drawing/2014/main" id="{22F4B093-58C6-5B8F-6485-62558311FAE9}"/>
              </a:ext>
            </a:extLst>
          </p:cNvPr>
          <p:cNvPicPr>
            <a:picLocks noChangeAspect="1"/>
          </p:cNvPicPr>
          <p:nvPr/>
        </p:nvPicPr>
        <p:blipFill>
          <a:blip r:embed="rId3"/>
          <a:stretch>
            <a:fillRect/>
          </a:stretch>
        </p:blipFill>
        <p:spPr>
          <a:xfrm>
            <a:off x="4482467" y="1640114"/>
            <a:ext cx="4193221" cy="2790105"/>
          </a:xfrm>
          <a:prstGeom prst="rect">
            <a:avLst/>
          </a:prstGeom>
        </p:spPr>
      </p:pic>
    </p:spTree>
    <p:extLst>
      <p:ext uri="{BB962C8B-B14F-4D97-AF65-F5344CB8AC3E}">
        <p14:creationId xmlns:p14="http://schemas.microsoft.com/office/powerpoint/2010/main" val="2745081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0">
                                            <p:txEl>
                                              <p:pRg st="1" end="1"/>
                                            </p:txEl>
                                          </p:spTgt>
                                        </p:tgtEl>
                                        <p:attrNameLst>
                                          <p:attrName>style.visibility</p:attrName>
                                        </p:attrNameLst>
                                      </p:cBhvr>
                                      <p:to>
                                        <p:strVal val="visible"/>
                                      </p:to>
                                    </p:set>
                                    <p:animEffect transition="in" filter="fade">
                                      <p:cBhvr>
                                        <p:cTn id="23" dur="500"/>
                                        <p:tgtEl>
                                          <p:spTgt spid="10">
                                            <p:txEl>
                                              <p:pRg st="1" end="1"/>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 Variables Shift Market Supply?</a:t>
            </a:r>
          </a:p>
        </p:txBody>
      </p:sp>
      <p:sp>
        <p:nvSpPr>
          <p:cNvPr id="4" name="Content Placeholder 3"/>
          <p:cNvSpPr>
            <a:spLocks noGrp="1"/>
          </p:cNvSpPr>
          <p:nvPr>
            <p:ph sz="quarter" idx="13"/>
          </p:nvPr>
        </p:nvSpPr>
        <p:spPr>
          <a:xfrm>
            <a:off x="457200" y="1556327"/>
            <a:ext cx="8229600" cy="2879486"/>
          </a:xfrm>
        </p:spPr>
        <p:txBody>
          <a:bodyPr/>
          <a:lstStyle/>
          <a:p>
            <a:pPr marL="0" lvl="0" indent="0">
              <a:spcBef>
                <a:spcPts val="0"/>
              </a:spcBef>
              <a:buSzPts val="2200"/>
              <a:buNone/>
            </a:pPr>
            <a:r>
              <a:rPr lang="en-US" b="1" noProof="0" dirty="0"/>
              <a:t>Prices of inputs</a:t>
            </a:r>
          </a:p>
          <a:p>
            <a:pPr marL="0" lvl="0" indent="0">
              <a:spcBef>
                <a:spcPts val="600"/>
              </a:spcBef>
              <a:buSzPts val="2200"/>
              <a:buNone/>
            </a:pPr>
            <a:r>
              <a:rPr lang="en-US" b="1" noProof="0" dirty="0"/>
              <a:t>Technological change</a:t>
            </a:r>
          </a:p>
          <a:p>
            <a:pPr marL="0" lvl="0" indent="0">
              <a:spcBef>
                <a:spcPts val="600"/>
              </a:spcBef>
              <a:buSzPts val="2200"/>
              <a:buNone/>
            </a:pPr>
            <a:r>
              <a:rPr lang="en-US" b="1" noProof="0" dirty="0"/>
              <a:t>Prices of related goods in production</a:t>
            </a:r>
          </a:p>
          <a:p>
            <a:pPr marL="0" lvl="0" indent="0">
              <a:spcBef>
                <a:spcPts val="600"/>
              </a:spcBef>
              <a:buSzPts val="2200"/>
              <a:buNone/>
            </a:pPr>
            <a:r>
              <a:rPr lang="en-US" b="1" noProof="0" dirty="0"/>
              <a:t>Number of firms in the market</a:t>
            </a:r>
          </a:p>
          <a:p>
            <a:pPr marL="0" lvl="0" indent="0">
              <a:spcBef>
                <a:spcPts val="600"/>
              </a:spcBef>
              <a:buSzPts val="2200"/>
              <a:buNone/>
            </a:pPr>
            <a:r>
              <a:rPr lang="en-US" b="1" noProof="0" dirty="0"/>
              <a:t>Expected future prices</a:t>
            </a:r>
          </a:p>
          <a:p>
            <a:pPr marL="0" lvl="0" indent="0">
              <a:spcBef>
                <a:spcPts val="600"/>
              </a:spcBef>
              <a:buSzPts val="2200"/>
              <a:buNone/>
            </a:pPr>
            <a:r>
              <a:rPr lang="en-US" b="1" noProof="0" dirty="0"/>
              <a:t>Natural disasters and pandemics</a:t>
            </a:r>
          </a:p>
        </p:txBody>
      </p:sp>
      <p:sp>
        <p:nvSpPr>
          <p:cNvPr id="5" name="Content Placeholder 4"/>
          <p:cNvSpPr>
            <a:spLocks noGrp="1"/>
          </p:cNvSpPr>
          <p:nvPr>
            <p:ph sz="quarter" idx="14"/>
          </p:nvPr>
        </p:nvSpPr>
        <p:spPr>
          <a:xfrm>
            <a:off x="457200" y="4954134"/>
            <a:ext cx="8229600" cy="695078"/>
          </a:xfrm>
        </p:spPr>
        <p:txBody>
          <a:bodyPr/>
          <a:lstStyle/>
          <a:p>
            <a:pPr marL="432" indent="0">
              <a:buNone/>
            </a:pPr>
            <a:r>
              <a:rPr lang="en-US" noProof="0" dirty="0"/>
              <a:t>We will discuss how each of these affect supply.</a:t>
            </a:r>
          </a:p>
        </p:txBody>
      </p:sp>
    </p:spTree>
    <p:extLst>
      <p:ext uri="{BB962C8B-B14F-4D97-AF65-F5344CB8AC3E}">
        <p14:creationId xmlns:p14="http://schemas.microsoft.com/office/powerpoint/2010/main" val="78782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animEffect transition="in" filter="fade">
                                      <p:cBhvr>
                                        <p:cTn id="3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Change in Prices of Inputs</a:t>
            </a:r>
          </a:p>
        </p:txBody>
      </p:sp>
      <p:sp>
        <p:nvSpPr>
          <p:cNvPr id="6" name="Content Placeholder 5"/>
          <p:cNvSpPr>
            <a:spLocks noGrp="1"/>
          </p:cNvSpPr>
          <p:nvPr>
            <p:ph sz="quarter" idx="15"/>
          </p:nvPr>
        </p:nvSpPr>
        <p:spPr>
          <a:xfrm>
            <a:off x="457200" y="1558413"/>
            <a:ext cx="3853543" cy="4715388"/>
          </a:xfrm>
        </p:spPr>
        <p:txBody>
          <a:bodyPr/>
          <a:lstStyle/>
          <a:p>
            <a:pPr marL="0" lvl="0" indent="0">
              <a:buSzPts val="2200"/>
              <a:buNone/>
            </a:pPr>
            <a:r>
              <a:rPr lang="en-US" sz="2000" b="1" noProof="0" dirty="0">
                <a:solidFill>
                  <a:schemeClr val="tx1"/>
                </a:solidFill>
              </a:rPr>
              <a:t>Inputs </a:t>
            </a:r>
            <a:r>
              <a:rPr lang="en-US" sz="2000" noProof="0" dirty="0">
                <a:solidFill>
                  <a:schemeClr val="tx1"/>
                </a:solidFill>
              </a:rPr>
              <a:t>are anything used in the production of a good or service.</a:t>
            </a:r>
          </a:p>
          <a:p>
            <a:pPr marL="0" lvl="0" indent="0">
              <a:buSzPts val="2200"/>
              <a:buNone/>
            </a:pPr>
            <a:r>
              <a:rPr lang="en-US" sz="2000" noProof="0" dirty="0">
                <a:solidFill>
                  <a:schemeClr val="tx1"/>
                </a:solidFill>
              </a:rPr>
              <a:t>For a reusable water bottle, this includes plastic, labor, and transportation services.</a:t>
            </a:r>
          </a:p>
          <a:p>
            <a:pPr marL="0" lvl="0" indent="0">
              <a:buSzPts val="2200"/>
              <a:buNone/>
            </a:pPr>
            <a:r>
              <a:rPr lang="en-US" sz="2000" noProof="0" dirty="0">
                <a:solidFill>
                  <a:schemeClr val="tx1"/>
                </a:solidFill>
              </a:rPr>
              <a:t>An </a:t>
            </a:r>
            <a:r>
              <a:rPr lang="en-US" sz="2000" b="1" noProof="0" dirty="0">
                <a:solidFill>
                  <a:schemeClr val="tx1"/>
                </a:solidFill>
              </a:rPr>
              <a:t>increase in the price of input </a:t>
            </a:r>
            <a:r>
              <a:rPr lang="en-US" sz="2000" noProof="0" dirty="0">
                <a:solidFill>
                  <a:schemeClr val="tx1"/>
                </a:solidFill>
              </a:rPr>
              <a:t>decreases the profitability of selling the good, causing a </a:t>
            </a:r>
            <a:r>
              <a:rPr lang="en-US" sz="2000" b="1" noProof="0" dirty="0">
                <a:solidFill>
                  <a:schemeClr val="tx1"/>
                </a:solidFill>
              </a:rPr>
              <a:t>decrease in supply</a:t>
            </a:r>
            <a:r>
              <a:rPr lang="en-US" sz="2000" i="1" noProof="0" dirty="0">
                <a:solidFill>
                  <a:schemeClr val="tx1"/>
                </a:solidFill>
              </a:rPr>
              <a:t>.</a:t>
            </a:r>
            <a:endParaRPr lang="en-US" sz="2000" noProof="0" dirty="0">
              <a:solidFill>
                <a:schemeClr val="tx1"/>
              </a:solidFill>
            </a:endParaRPr>
          </a:p>
          <a:p>
            <a:pPr marL="0" lvl="0" indent="0">
              <a:buSzPts val="2200"/>
              <a:buNone/>
            </a:pPr>
            <a:r>
              <a:rPr lang="en-US" sz="2000" noProof="0" dirty="0">
                <a:solidFill>
                  <a:schemeClr val="tx1"/>
                </a:solidFill>
              </a:rPr>
              <a:t>A </a:t>
            </a:r>
            <a:r>
              <a:rPr lang="en-US" sz="2000" b="1" noProof="0" dirty="0">
                <a:solidFill>
                  <a:schemeClr val="tx1"/>
                </a:solidFill>
              </a:rPr>
              <a:t>decrease in the price of an input </a:t>
            </a:r>
            <a:r>
              <a:rPr lang="en-US" sz="2000" noProof="0" dirty="0">
                <a:solidFill>
                  <a:schemeClr val="tx1"/>
                </a:solidFill>
              </a:rPr>
              <a:t>increases the profitability of selling the good, causing an </a:t>
            </a:r>
            <a:r>
              <a:rPr lang="en-US" sz="2000" b="1" noProof="0" dirty="0">
                <a:solidFill>
                  <a:schemeClr val="tx1"/>
                </a:solidFill>
              </a:rPr>
              <a:t>increase in supply</a:t>
            </a:r>
            <a:r>
              <a:rPr lang="en-US" sz="2000" i="1" noProof="0" dirty="0">
                <a:solidFill>
                  <a:schemeClr val="tx1"/>
                </a:solidFill>
              </a:rPr>
              <a:t>.</a:t>
            </a:r>
            <a:endParaRPr lang="en-US" sz="2000" noProof="0" dirty="0">
              <a:solidFill>
                <a:schemeClr val="tx1"/>
              </a:solidFill>
            </a:endParaRPr>
          </a:p>
        </p:txBody>
      </p:sp>
      <p:pic>
        <p:nvPicPr>
          <p:cNvPr id="3" name="Picture 2" descr="On a graph, the X axis represents quantity, and the Y axis represents price. For long description in Notes pane, press F6."/>
          <p:cNvPicPr>
            <a:picLocks noChangeAspect="1"/>
          </p:cNvPicPr>
          <p:nvPr/>
        </p:nvPicPr>
        <p:blipFill>
          <a:blip r:embed="rId3"/>
          <a:stretch>
            <a:fillRect/>
          </a:stretch>
        </p:blipFill>
        <p:spPr>
          <a:xfrm>
            <a:off x="5493300" y="1558413"/>
            <a:ext cx="3182388" cy="4651651"/>
          </a:xfrm>
          <a:prstGeom prst="rect">
            <a:avLst/>
          </a:prstGeom>
        </p:spPr>
      </p:pic>
    </p:spTree>
    <p:extLst>
      <p:ext uri="{BB962C8B-B14F-4D97-AF65-F5344CB8AC3E}">
        <p14:creationId xmlns:p14="http://schemas.microsoft.com/office/powerpoint/2010/main" val="2593730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Technological Change</a:t>
            </a:r>
          </a:p>
        </p:txBody>
      </p:sp>
      <p:sp>
        <p:nvSpPr>
          <p:cNvPr id="6" name="Content Placeholder 5"/>
          <p:cNvSpPr>
            <a:spLocks noGrp="1"/>
          </p:cNvSpPr>
          <p:nvPr>
            <p:ph sz="quarter" idx="15"/>
          </p:nvPr>
        </p:nvSpPr>
        <p:spPr>
          <a:xfrm>
            <a:off x="457200" y="1558412"/>
            <a:ext cx="4360460" cy="4697245"/>
          </a:xfrm>
        </p:spPr>
        <p:txBody>
          <a:bodyPr/>
          <a:lstStyle/>
          <a:p>
            <a:pPr marL="0" lvl="0" indent="0">
              <a:buSzPts val="2200"/>
              <a:buNone/>
            </a:pPr>
            <a:r>
              <a:rPr lang="en-US" sz="2000" noProof="0" dirty="0"/>
              <a:t>A firm may experience a positive or negative change in its ability to produce a given level of output with a given quantity of inputs. We call this a </a:t>
            </a:r>
            <a:r>
              <a:rPr lang="en-US" sz="2000" b="1" noProof="0" dirty="0"/>
              <a:t>technological change</a:t>
            </a:r>
            <a:r>
              <a:rPr lang="en-US" sz="2000" noProof="0" dirty="0"/>
              <a:t>.</a:t>
            </a:r>
          </a:p>
          <a:p>
            <a:pPr marL="0" lvl="0" indent="0">
              <a:buSzPts val="2200"/>
              <a:buNone/>
            </a:pPr>
            <a:r>
              <a:rPr lang="en-US" sz="2000" b="1" noProof="0" dirty="0"/>
              <a:t>Examples:</a:t>
            </a:r>
          </a:p>
          <a:p>
            <a:pPr marL="255600"/>
            <a:r>
              <a:rPr lang="en-US" sz="2000" b="1" noProof="0" dirty="0"/>
              <a:t>A new, more efficient way of producing water bottles would increase their supply.</a:t>
            </a:r>
          </a:p>
          <a:p>
            <a:pPr marL="255600"/>
            <a:r>
              <a:rPr lang="en-US" sz="2000" b="1" noProof="0" dirty="0"/>
              <a:t>Governmental restrictions on how much workers are allowed to work might decrease the supply of water bottles.</a:t>
            </a:r>
          </a:p>
        </p:txBody>
      </p:sp>
      <p:pic>
        <p:nvPicPr>
          <p:cNvPr id="3" name="Picture 2" descr="On a graph, the X axis represents quantity, and the Y axis represents price. For long description in Notes pane, press F6."/>
          <p:cNvPicPr>
            <a:picLocks noChangeAspect="1"/>
          </p:cNvPicPr>
          <p:nvPr/>
        </p:nvPicPr>
        <p:blipFill>
          <a:blip r:embed="rId3"/>
          <a:stretch>
            <a:fillRect/>
          </a:stretch>
        </p:blipFill>
        <p:spPr>
          <a:xfrm>
            <a:off x="5383562" y="1555087"/>
            <a:ext cx="3292125" cy="4718713"/>
          </a:xfrm>
          <a:prstGeom prst="rect">
            <a:avLst/>
          </a:prstGeom>
        </p:spPr>
      </p:pic>
    </p:spTree>
    <p:extLst>
      <p:ext uri="{BB962C8B-B14F-4D97-AF65-F5344CB8AC3E}">
        <p14:creationId xmlns:p14="http://schemas.microsoft.com/office/powerpoint/2010/main" val="3944608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Prices of Related Goods in Production</a:t>
            </a:r>
          </a:p>
        </p:txBody>
      </p:sp>
      <p:sp>
        <p:nvSpPr>
          <p:cNvPr id="10" name="Content Placeholder 9"/>
          <p:cNvSpPr>
            <a:spLocks noGrp="1"/>
          </p:cNvSpPr>
          <p:nvPr>
            <p:ph sz="quarter" idx="15"/>
          </p:nvPr>
        </p:nvSpPr>
        <p:spPr>
          <a:xfrm>
            <a:off x="457200" y="1558412"/>
            <a:ext cx="4494810" cy="4658563"/>
          </a:xfrm>
        </p:spPr>
        <p:txBody>
          <a:bodyPr/>
          <a:lstStyle/>
          <a:p>
            <a:pPr marL="0" lvl="0" indent="0">
              <a:buSzPts val="2200"/>
              <a:buNone/>
            </a:pPr>
            <a:r>
              <a:rPr lang="en-US" sz="1800" noProof="0" dirty="0"/>
              <a:t>Many firms can produce and sell alternative products: </a:t>
            </a:r>
            <a:r>
              <a:rPr lang="en-US" sz="1800" b="1" noProof="0" dirty="0"/>
              <a:t>substitutes in production</a:t>
            </a:r>
            <a:r>
              <a:rPr lang="en-US" sz="1800" noProof="0" dirty="0"/>
              <a:t>.</a:t>
            </a:r>
          </a:p>
          <a:p>
            <a:pPr marL="0" lvl="0" indent="0">
              <a:buSzPts val="2200"/>
              <a:buNone/>
            </a:pPr>
            <a:r>
              <a:rPr lang="en-US" sz="1800" b="1" noProof="0" dirty="0"/>
              <a:t>Example: An Illinois farmer can plant either corn or soybeans. If the price of soybeans rises, that farmer will plant (supply) less corn</a:t>
            </a:r>
            <a:r>
              <a:rPr lang="en-US" sz="1800" i="1" noProof="0" dirty="0"/>
              <a:t>.</a:t>
            </a:r>
            <a:endParaRPr lang="en-US" sz="1800" noProof="0" dirty="0"/>
          </a:p>
          <a:p>
            <a:pPr marL="0" lvl="0" indent="0">
              <a:buSzPts val="2200"/>
              <a:buNone/>
            </a:pPr>
            <a:r>
              <a:rPr lang="en-US" sz="1800" noProof="0" dirty="0"/>
              <a:t>Sometimes, two products are necessarily produced together: </a:t>
            </a:r>
            <a:r>
              <a:rPr lang="en-US" sz="1800" b="1" noProof="0" dirty="0"/>
              <a:t>complements in production</a:t>
            </a:r>
          </a:p>
          <a:p>
            <a:pPr marL="0" lvl="0" indent="0">
              <a:buSzPts val="2200"/>
              <a:buNone/>
            </a:pPr>
            <a:r>
              <a:rPr lang="en-US" sz="1800" b="1" noProof="0" dirty="0"/>
              <a:t>Example: Cattle provide both beef and leather. An increase in the price of beef encourages more cattle farming, which increases the supply of leather.</a:t>
            </a:r>
          </a:p>
        </p:txBody>
      </p:sp>
      <p:pic>
        <p:nvPicPr>
          <p:cNvPr id="2" name="Picture 1" descr="On a graph, the X axis represents quantity, and the Y axis represents price. For long description in Notes pane, press F6."/>
          <p:cNvPicPr>
            <a:picLocks noChangeAspect="1"/>
          </p:cNvPicPr>
          <p:nvPr/>
        </p:nvPicPr>
        <p:blipFill>
          <a:blip r:embed="rId3"/>
          <a:stretch>
            <a:fillRect/>
          </a:stretch>
        </p:blipFill>
        <p:spPr>
          <a:xfrm>
            <a:off x="5516605" y="1557338"/>
            <a:ext cx="3170195" cy="4566300"/>
          </a:xfrm>
          <a:prstGeom prst="rect">
            <a:avLst/>
          </a:prstGeom>
        </p:spPr>
      </p:pic>
    </p:spTree>
    <p:extLst>
      <p:ext uri="{BB962C8B-B14F-4D97-AF65-F5344CB8AC3E}">
        <p14:creationId xmlns:p14="http://schemas.microsoft.com/office/powerpoint/2010/main" val="1252548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animEffect transition="in" filter="fade">
                                      <p:cBhvr>
                                        <p:cTn id="11" dur="500"/>
                                        <p:tgtEl>
                                          <p:spTgt spid="10">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Effect transition="in" filter="fade">
                                      <p:cBhvr>
                                        <p:cTn id="19" dur="500"/>
                                        <p:tgtEl>
                                          <p:spTgt spid="10">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Number of Firms and Expected Future Prices</a:t>
            </a:r>
          </a:p>
        </p:txBody>
      </p:sp>
      <p:sp>
        <p:nvSpPr>
          <p:cNvPr id="4" name="Content Placeholder 3"/>
          <p:cNvSpPr>
            <a:spLocks noGrp="1"/>
          </p:cNvSpPr>
          <p:nvPr>
            <p:ph sz="quarter" idx="15"/>
          </p:nvPr>
        </p:nvSpPr>
        <p:spPr>
          <a:xfrm>
            <a:off x="457200" y="1558412"/>
            <a:ext cx="4360460" cy="1689613"/>
          </a:xfrm>
        </p:spPr>
        <p:txBody>
          <a:bodyPr/>
          <a:lstStyle/>
          <a:p>
            <a:pPr marL="432" indent="0">
              <a:buNone/>
            </a:pPr>
            <a:r>
              <a:rPr lang="en-US" noProof="0" dirty="0">
                <a:solidFill>
                  <a:schemeClr val="tx1"/>
                </a:solidFill>
              </a:rPr>
              <a:t>More firms in the market will result in more products available at a given price (greater supply).</a:t>
            </a:r>
            <a:endParaRPr lang="en-US" b="1" noProof="0" dirty="0">
              <a:solidFill>
                <a:schemeClr val="tx1"/>
              </a:solidFill>
            </a:endParaRPr>
          </a:p>
        </p:txBody>
      </p:sp>
      <p:graphicFrame>
        <p:nvGraphicFramePr>
          <p:cNvPr id="11" name="Object 10" descr="Fewer firms leads to supply decreases."/>
          <p:cNvGraphicFramePr>
            <a:graphicFrameLocks noChangeAspect="1"/>
          </p:cNvGraphicFramePr>
          <p:nvPr>
            <p:extLst>
              <p:ext uri="{D42A27DB-BD31-4B8C-83A1-F6EECF244321}">
                <p14:modId xmlns:p14="http://schemas.microsoft.com/office/powerpoint/2010/main" val="2215389485"/>
              </p:ext>
            </p:extLst>
          </p:nvPr>
        </p:nvGraphicFramePr>
        <p:xfrm>
          <a:off x="468313" y="3328100"/>
          <a:ext cx="4430018" cy="395980"/>
        </p:xfrm>
        <a:graphic>
          <a:graphicData uri="http://schemas.openxmlformats.org/presentationml/2006/ole">
            <mc:AlternateContent xmlns:mc="http://schemas.openxmlformats.org/markup-compatibility/2006">
              <mc:Choice xmlns:v="urn:schemas-microsoft-com:vml" Requires="v">
                <p:oleObj name="Equation" r:id="rId3" imgW="2273040" imgH="203040" progId="Equation.DSMT4">
                  <p:embed/>
                </p:oleObj>
              </mc:Choice>
              <mc:Fallback>
                <p:oleObj name="Equation" r:id="rId3" imgW="2273040" imgH="203040" progId="Equation.DSMT4">
                  <p:embed/>
                  <p:pic>
                    <p:nvPicPr>
                      <p:cNvPr id="11" name="Object 10" descr="Fewer firms leads to supply decreases."/>
                      <p:cNvPicPr/>
                      <p:nvPr/>
                    </p:nvPicPr>
                    <p:blipFill>
                      <a:blip r:embed="rId4"/>
                      <a:stretch>
                        <a:fillRect/>
                      </a:stretch>
                    </p:blipFill>
                    <p:spPr>
                      <a:xfrm>
                        <a:off x="468313" y="3328100"/>
                        <a:ext cx="4430018" cy="395980"/>
                      </a:xfrm>
                      <a:prstGeom prst="rect">
                        <a:avLst/>
                      </a:prstGeom>
                    </p:spPr>
                  </p:pic>
                </p:oleObj>
              </mc:Fallback>
            </mc:AlternateContent>
          </a:graphicData>
        </a:graphic>
      </p:graphicFrame>
      <p:sp>
        <p:nvSpPr>
          <p:cNvPr id="5" name="Content Placeholder 4"/>
          <p:cNvSpPr>
            <a:spLocks noGrp="1"/>
          </p:cNvSpPr>
          <p:nvPr>
            <p:ph sz="quarter" idx="16"/>
          </p:nvPr>
        </p:nvSpPr>
        <p:spPr>
          <a:xfrm>
            <a:off x="457201" y="3818669"/>
            <a:ext cx="4150426" cy="2168473"/>
          </a:xfrm>
        </p:spPr>
        <p:txBody>
          <a:bodyPr/>
          <a:lstStyle/>
          <a:p>
            <a:pPr marL="432" indent="0">
              <a:buNone/>
            </a:pPr>
            <a:r>
              <a:rPr lang="en-US" sz="2400" noProof="0" dirty="0">
                <a:solidFill>
                  <a:schemeClr val="tx1"/>
                </a:solidFill>
                <a:latin typeface="+mn-lt"/>
              </a:rPr>
              <a:t>If a firm anticipates that the price of its product will be higher in the future, it might decrease its supply today in order to increase it later.</a:t>
            </a:r>
          </a:p>
        </p:txBody>
      </p:sp>
      <p:pic>
        <p:nvPicPr>
          <p:cNvPr id="2" name="Picture 1" descr="On a graph, the X axis represents quantity, and the Y axis represents price. For long description in Notes pane, press F6."/>
          <p:cNvPicPr>
            <a:picLocks noChangeAspect="1"/>
          </p:cNvPicPr>
          <p:nvPr/>
        </p:nvPicPr>
        <p:blipFill>
          <a:blip r:embed="rId5"/>
          <a:stretch>
            <a:fillRect/>
          </a:stretch>
        </p:blipFill>
        <p:spPr>
          <a:xfrm>
            <a:off x="5566459" y="1558412"/>
            <a:ext cx="3109229" cy="4505334"/>
          </a:xfrm>
          <a:prstGeom prst="rect">
            <a:avLst/>
          </a:prstGeom>
        </p:spPr>
      </p:pic>
    </p:spTree>
    <p:extLst>
      <p:ext uri="{BB962C8B-B14F-4D97-AF65-F5344CB8AC3E}">
        <p14:creationId xmlns:p14="http://schemas.microsoft.com/office/powerpoint/2010/main" val="3757419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808E9-FCA6-4E82-9F05-EEDC1A59DBAC}"/>
              </a:ext>
            </a:extLst>
          </p:cNvPr>
          <p:cNvSpPr>
            <a:spLocks noGrp="1"/>
          </p:cNvSpPr>
          <p:nvPr>
            <p:ph type="title"/>
          </p:nvPr>
        </p:nvSpPr>
        <p:spPr/>
        <p:txBody>
          <a:bodyPr/>
          <a:lstStyle/>
          <a:p>
            <a:r>
              <a:rPr lang="en-US" sz="3400" noProof="0" dirty="0"/>
              <a:t>Natural Disasters and Pandemics </a:t>
            </a:r>
            <a:r>
              <a:rPr lang="en-US" sz="2000" b="0" noProof="0" dirty="0"/>
              <a:t>(3 of 3)</a:t>
            </a:r>
          </a:p>
        </p:txBody>
      </p:sp>
      <p:sp>
        <p:nvSpPr>
          <p:cNvPr id="3" name="Content Placeholder 2">
            <a:extLst>
              <a:ext uri="{FF2B5EF4-FFF2-40B4-BE49-F238E27FC236}">
                <a16:creationId xmlns:a16="http://schemas.microsoft.com/office/drawing/2014/main" id="{1DD1973B-BDFC-4171-BA0D-49516356DF41}"/>
              </a:ext>
            </a:extLst>
          </p:cNvPr>
          <p:cNvSpPr>
            <a:spLocks noGrp="1"/>
          </p:cNvSpPr>
          <p:nvPr>
            <p:ph sz="quarter" idx="13"/>
          </p:nvPr>
        </p:nvSpPr>
        <p:spPr/>
        <p:txBody>
          <a:bodyPr/>
          <a:lstStyle/>
          <a:p>
            <a:pPr marL="432" indent="0">
              <a:buNone/>
            </a:pPr>
            <a:r>
              <a:rPr lang="en-US" noProof="0" dirty="0"/>
              <a:t>Less of a good will be supplied due to disruptions in production</a:t>
            </a:r>
          </a:p>
          <a:p>
            <a:pPr marL="432" indent="0">
              <a:buNone/>
            </a:pPr>
            <a:r>
              <a:rPr lang="en-US" b="1" noProof="0" dirty="0"/>
              <a:t>Example</a:t>
            </a:r>
            <a:r>
              <a:rPr lang="en-US" noProof="0" dirty="0"/>
              <a:t>: During hurricanes and floods, some manufacturing plants will be damaged and forced to shut down. The result will be fewer units supplied.</a:t>
            </a:r>
          </a:p>
        </p:txBody>
      </p:sp>
      <p:pic>
        <p:nvPicPr>
          <p:cNvPr id="4" name="Picture 3" descr="A graph plots price versus quantity. The vertical axis is labeled, Price. The horizontal axis is labeled, Quantity. For long description in Notes pane, press F6."/>
          <p:cNvPicPr>
            <a:picLocks noChangeAspect="1"/>
          </p:cNvPicPr>
          <p:nvPr/>
        </p:nvPicPr>
        <p:blipFill>
          <a:blip r:embed="rId3"/>
          <a:stretch>
            <a:fillRect/>
          </a:stretch>
        </p:blipFill>
        <p:spPr>
          <a:xfrm>
            <a:off x="4694238" y="2458142"/>
            <a:ext cx="3993226" cy="2627604"/>
          </a:xfrm>
          <a:prstGeom prst="rect">
            <a:avLst/>
          </a:prstGeom>
        </p:spPr>
      </p:pic>
    </p:spTree>
    <p:extLst>
      <p:ext uri="{BB962C8B-B14F-4D97-AF65-F5344CB8AC3E}">
        <p14:creationId xmlns:p14="http://schemas.microsoft.com/office/powerpoint/2010/main" val="1394953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chor="b">
            <a:normAutofit/>
          </a:bodyPr>
          <a:lstStyle/>
          <a:p>
            <a:pPr>
              <a:lnSpc>
                <a:spcPct val="90000"/>
              </a:lnSpc>
            </a:pPr>
            <a:r>
              <a:rPr lang="en-US" sz="3300" noProof="0" dirty="0"/>
              <a:t>Apply the Concept: Fracking, the U.S. Oil Boom, and Expected Oil Prices</a:t>
            </a:r>
          </a:p>
        </p:txBody>
      </p:sp>
      <p:pic>
        <p:nvPicPr>
          <p:cNvPr id="4" name="Picture 3" descr="A graph compares oil production by Saudi Arabia, Russia, and the United States between 1992 and 2022. For long description in Notes pane, press F6.">
            <a:extLst>
              <a:ext uri="{FF2B5EF4-FFF2-40B4-BE49-F238E27FC236}">
                <a16:creationId xmlns:a16="http://schemas.microsoft.com/office/drawing/2014/main" id="{C81F47A3-1C46-2D11-E533-293F9BFD631B}"/>
              </a:ext>
            </a:extLst>
          </p:cNvPr>
          <p:cNvPicPr>
            <a:picLocks noChangeAspect="1"/>
          </p:cNvPicPr>
          <p:nvPr/>
        </p:nvPicPr>
        <p:blipFill>
          <a:blip r:embed="rId3"/>
          <a:stretch>
            <a:fillRect/>
          </a:stretch>
        </p:blipFill>
        <p:spPr>
          <a:xfrm>
            <a:off x="1312295" y="1557338"/>
            <a:ext cx="6519410" cy="2967966"/>
          </a:xfrm>
          <a:prstGeom prst="rect">
            <a:avLst/>
          </a:prstGeom>
        </p:spPr>
      </p:pic>
      <p:sp>
        <p:nvSpPr>
          <p:cNvPr id="11" name="Content Placeholder 10"/>
          <p:cNvSpPr>
            <a:spLocks noGrp="1"/>
          </p:cNvSpPr>
          <p:nvPr>
            <p:ph sz="quarter" idx="14"/>
          </p:nvPr>
        </p:nvSpPr>
        <p:spPr>
          <a:xfrm>
            <a:off x="457199" y="4650403"/>
            <a:ext cx="7950531" cy="1630427"/>
          </a:xfrm>
        </p:spPr>
        <p:txBody>
          <a:bodyPr anchor="t">
            <a:noAutofit/>
          </a:bodyPr>
          <a:lstStyle/>
          <a:p>
            <a:pPr marL="0" lvl="0" indent="0">
              <a:spcBef>
                <a:spcPts val="600"/>
              </a:spcBef>
              <a:buSzPts val="2200"/>
              <a:buNone/>
            </a:pPr>
            <a:r>
              <a:rPr lang="en-US" sz="1800" noProof="0" dirty="0"/>
              <a:t>The development of hydraulic fracturing (</a:t>
            </a:r>
            <a:r>
              <a:rPr lang="en-US" sz="1800" b="1" noProof="0" dirty="0"/>
              <a:t>fracking</a:t>
            </a:r>
            <a:r>
              <a:rPr lang="en-US" sz="1800" noProof="0" dirty="0"/>
              <a:t>) disrupted the world oil market, propelling the U.S. to be the world’s largest oil producer.</a:t>
            </a:r>
          </a:p>
          <a:p>
            <a:pPr marL="0" lvl="0" indent="0">
              <a:spcBef>
                <a:spcPts val="600"/>
              </a:spcBef>
              <a:buSzPts val="2200"/>
              <a:buNone/>
            </a:pPr>
            <a:r>
              <a:rPr lang="en-US" sz="1800" noProof="0" dirty="0"/>
              <a:t>In 2016 and during the Covid-19 pandemic, U.S. oil producers believed the price of oil was temporarily low. Each time they reduced current production, intending to sell more later when prices recovered.</a:t>
            </a:r>
          </a:p>
        </p:txBody>
      </p:sp>
    </p:spTree>
    <p:extLst>
      <p:ext uri="{BB962C8B-B14F-4D97-AF65-F5344CB8AC3E}">
        <p14:creationId xmlns:p14="http://schemas.microsoft.com/office/powerpoint/2010/main" val="29059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animEffect transition="in" filter="fade">
                                      <p:cBhvr>
                                        <p:cTn id="15"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000" noProof="0" dirty="0">
                <a:solidFill>
                  <a:schemeClr val="tx2"/>
                </a:solidFill>
              </a:rPr>
              <a:t>Figure 3.6 A Change in Supply Versus a Change in Quantity Supplied</a:t>
            </a:r>
          </a:p>
        </p:txBody>
      </p:sp>
      <p:sp>
        <p:nvSpPr>
          <p:cNvPr id="3" name="Content Placeholder 2"/>
          <p:cNvSpPr>
            <a:spLocks noGrp="1"/>
          </p:cNvSpPr>
          <p:nvPr>
            <p:ph sz="quarter" idx="14"/>
          </p:nvPr>
        </p:nvSpPr>
        <p:spPr>
          <a:xfrm>
            <a:off x="457200" y="1551941"/>
            <a:ext cx="3087666" cy="2445293"/>
          </a:xfrm>
        </p:spPr>
        <p:txBody>
          <a:bodyPr/>
          <a:lstStyle/>
          <a:p>
            <a:pPr marL="0" lvl="0" indent="0">
              <a:spcBef>
                <a:spcPts val="600"/>
              </a:spcBef>
              <a:buSzPts val="2200"/>
              <a:buNone/>
            </a:pPr>
            <a:r>
              <a:rPr lang="en-US" sz="2000" noProof="0" dirty="0">
                <a:solidFill>
                  <a:schemeClr val="tx1"/>
                </a:solidFill>
                <a:latin typeface="+mn-lt"/>
              </a:rPr>
              <a:t>A change in the price of the product being examined causes a movement along the supply curve.</a:t>
            </a:r>
          </a:p>
          <a:p>
            <a:pPr lvl="0" indent="-256032">
              <a:spcBef>
                <a:spcPts val="1200"/>
              </a:spcBef>
            </a:pPr>
            <a:r>
              <a:rPr lang="en-US" sz="2000" noProof="0" dirty="0">
                <a:solidFill>
                  <a:schemeClr val="tx1"/>
                </a:solidFill>
                <a:latin typeface="+mn-lt"/>
              </a:rPr>
              <a:t>This is a</a:t>
            </a:r>
            <a:r>
              <a:rPr lang="en-US" sz="2000" b="1" noProof="0" dirty="0">
                <a:solidFill>
                  <a:schemeClr val="tx1"/>
                </a:solidFill>
                <a:latin typeface="+mn-lt"/>
              </a:rPr>
              <a:t> change in the quantity supplied.</a:t>
            </a:r>
          </a:p>
        </p:txBody>
      </p:sp>
      <p:sp>
        <p:nvSpPr>
          <p:cNvPr id="4" name="Content Placeholder 3"/>
          <p:cNvSpPr>
            <a:spLocks noGrp="1"/>
          </p:cNvSpPr>
          <p:nvPr>
            <p:ph sz="quarter" idx="15"/>
          </p:nvPr>
        </p:nvSpPr>
        <p:spPr>
          <a:xfrm>
            <a:off x="457200" y="4133589"/>
            <a:ext cx="3087666" cy="2123520"/>
          </a:xfrm>
        </p:spPr>
        <p:txBody>
          <a:bodyPr/>
          <a:lstStyle/>
          <a:p>
            <a:pPr marL="0" lvl="0" indent="0">
              <a:spcBef>
                <a:spcPts val="600"/>
              </a:spcBef>
              <a:buSzPts val="2200"/>
              <a:buNone/>
            </a:pPr>
            <a:r>
              <a:rPr lang="en-US" sz="2000" noProof="0" dirty="0">
                <a:solidFill>
                  <a:schemeClr val="tx1"/>
                </a:solidFill>
              </a:rPr>
              <a:t>Any other change affecting supply causes the entire supply curve to shift.</a:t>
            </a:r>
          </a:p>
          <a:p>
            <a:pPr lvl="0" indent="-256032">
              <a:spcBef>
                <a:spcPts val="1200"/>
              </a:spcBef>
            </a:pPr>
            <a:r>
              <a:rPr lang="en-US" sz="2000" noProof="0" dirty="0">
                <a:solidFill>
                  <a:schemeClr val="tx1"/>
                </a:solidFill>
              </a:rPr>
              <a:t>This is a </a:t>
            </a:r>
            <a:r>
              <a:rPr lang="en-US" sz="2000" b="1" noProof="0" dirty="0">
                <a:solidFill>
                  <a:schemeClr val="tx1"/>
                </a:solidFill>
              </a:rPr>
              <a:t>change in supply.</a:t>
            </a:r>
          </a:p>
        </p:txBody>
      </p:sp>
      <p:pic>
        <p:nvPicPr>
          <p:cNvPr id="2" name="Picture 1" descr="A graph depicts a change in supply versus a change in quantity supplied, using bottle sales as an example. For long description in Notes pane, press F6."/>
          <p:cNvPicPr>
            <a:picLocks noChangeAspect="1"/>
          </p:cNvPicPr>
          <p:nvPr/>
        </p:nvPicPr>
        <p:blipFill>
          <a:blip r:embed="rId3"/>
          <a:stretch>
            <a:fillRect/>
          </a:stretch>
        </p:blipFill>
        <p:spPr>
          <a:xfrm>
            <a:off x="3816755" y="2101118"/>
            <a:ext cx="4858933" cy="3353091"/>
          </a:xfrm>
          <a:prstGeom prst="rect">
            <a:avLst/>
          </a:prstGeom>
        </p:spPr>
      </p:pic>
    </p:spTree>
    <p:extLst>
      <p:ext uri="{BB962C8B-B14F-4D97-AF65-F5344CB8AC3E}">
        <p14:creationId xmlns:p14="http://schemas.microsoft.com/office/powerpoint/2010/main" val="388160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500"/>
                                        <p:tgtEl>
                                          <p:spTgt spid="4">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200" noProof="0" dirty="0"/>
              <a:t>3.3 Market Equilibrium: Putting Demand and Supply Together</a:t>
            </a:r>
          </a:p>
        </p:txBody>
      </p:sp>
      <p:sp>
        <p:nvSpPr>
          <p:cNvPr id="6" name="Content Placeholder 5"/>
          <p:cNvSpPr>
            <a:spLocks noGrp="1"/>
          </p:cNvSpPr>
          <p:nvPr>
            <p:ph sz="quarter" idx="13"/>
          </p:nvPr>
        </p:nvSpPr>
        <p:spPr>
          <a:xfrm>
            <a:off x="457200" y="1552575"/>
            <a:ext cx="4665945" cy="469408"/>
          </a:xfrm>
        </p:spPr>
        <p:txBody>
          <a:bodyPr/>
          <a:lstStyle/>
          <a:p>
            <a:pPr marL="432" indent="0">
              <a:buNone/>
            </a:pPr>
            <a:r>
              <a:rPr lang="en-US" sz="1600" b="1" noProof="0" dirty="0"/>
              <a:t>Use a graph to illustrate market equilibrium.</a:t>
            </a:r>
          </a:p>
        </p:txBody>
      </p:sp>
      <p:sp>
        <p:nvSpPr>
          <p:cNvPr id="7" name="Content Placeholder 6"/>
          <p:cNvSpPr>
            <a:spLocks noGrp="1"/>
          </p:cNvSpPr>
          <p:nvPr>
            <p:ph sz="quarter" idx="14"/>
          </p:nvPr>
        </p:nvSpPr>
        <p:spPr>
          <a:xfrm>
            <a:off x="457200" y="2104037"/>
            <a:ext cx="8218488" cy="2555645"/>
          </a:xfrm>
        </p:spPr>
        <p:txBody>
          <a:bodyPr/>
          <a:lstStyle/>
          <a:p>
            <a:pPr marL="0" lvl="0" indent="0">
              <a:spcBef>
                <a:spcPts val="0"/>
              </a:spcBef>
              <a:buSzPts val="2200"/>
              <a:buNone/>
            </a:pPr>
            <a:r>
              <a:rPr lang="en-US" b="1" noProof="0" dirty="0"/>
              <a:t>Market equilibrium</a:t>
            </a:r>
            <a:r>
              <a:rPr lang="en-US" noProof="0" dirty="0"/>
              <a:t> is a situation in which quantity demanded equals quantity supplied.</a:t>
            </a:r>
          </a:p>
          <a:p>
            <a:pPr marL="0" lvl="0" indent="0">
              <a:buSzPts val="2200"/>
              <a:buNone/>
            </a:pPr>
            <a:r>
              <a:rPr lang="en-US" noProof="0" dirty="0"/>
              <a:t>Recall that markets with many buyers and sellers are perfectly competitive markets; a market equilibrium in one of these markets is called a </a:t>
            </a:r>
            <a:r>
              <a:rPr lang="en-US" b="1" noProof="0" dirty="0"/>
              <a:t>competitive market equilibrium</a:t>
            </a:r>
            <a:r>
              <a:rPr lang="en-US" noProof="0" dirty="0"/>
              <a:t>.</a:t>
            </a:r>
          </a:p>
        </p:txBody>
      </p:sp>
      <p:sp>
        <p:nvSpPr>
          <p:cNvPr id="8" name="Content Placeholder 7"/>
          <p:cNvSpPr>
            <a:spLocks noGrp="1"/>
          </p:cNvSpPr>
          <p:nvPr>
            <p:ph sz="quarter" idx="15"/>
          </p:nvPr>
        </p:nvSpPr>
        <p:spPr>
          <a:xfrm>
            <a:off x="457200" y="4741735"/>
            <a:ext cx="1534438" cy="516065"/>
          </a:xfrm>
        </p:spPr>
        <p:txBody>
          <a:bodyPr/>
          <a:lstStyle/>
          <a:p>
            <a:pPr marL="432" indent="0">
              <a:buNone/>
            </a:pPr>
            <a:r>
              <a:rPr lang="en-US" noProof="0" dirty="0"/>
              <a:t>There are</a:t>
            </a:r>
          </a:p>
        </p:txBody>
      </p:sp>
      <p:graphicFrame>
        <p:nvGraphicFramePr>
          <p:cNvPr id="20" name="Object 19" descr="approximately 100"/>
          <p:cNvGraphicFramePr>
            <a:graphicFrameLocks noChangeAspect="1"/>
          </p:cNvGraphicFramePr>
          <p:nvPr>
            <p:extLst>
              <p:ext uri="{D42A27DB-BD31-4B8C-83A1-F6EECF244321}">
                <p14:modId xmlns:p14="http://schemas.microsoft.com/office/powerpoint/2010/main" val="3214042656"/>
              </p:ext>
            </p:extLst>
          </p:nvPr>
        </p:nvGraphicFramePr>
        <p:xfrm>
          <a:off x="2058562" y="4857419"/>
          <a:ext cx="791958" cy="346482"/>
        </p:xfrm>
        <a:graphic>
          <a:graphicData uri="http://schemas.openxmlformats.org/presentationml/2006/ole">
            <mc:AlternateContent xmlns:mc="http://schemas.openxmlformats.org/markup-compatibility/2006">
              <mc:Choice xmlns:v="urn:schemas-microsoft-com:vml" Requires="v">
                <p:oleObj name="Equation" r:id="rId2" imgW="406080" imgH="177480" progId="Equation.DSMT4">
                  <p:embed/>
                </p:oleObj>
              </mc:Choice>
              <mc:Fallback>
                <p:oleObj name="Equation" r:id="rId2" imgW="406080" imgH="177480" progId="Equation.DSMT4">
                  <p:embed/>
                  <p:pic>
                    <p:nvPicPr>
                      <p:cNvPr id="20" name="Object 19" descr="approximately 100"/>
                      <p:cNvPicPr/>
                      <p:nvPr/>
                    </p:nvPicPr>
                    <p:blipFill>
                      <a:blip r:embed="rId3"/>
                      <a:stretch>
                        <a:fillRect/>
                      </a:stretch>
                    </p:blipFill>
                    <p:spPr>
                      <a:xfrm>
                        <a:off x="2058562" y="4857419"/>
                        <a:ext cx="791958" cy="346482"/>
                      </a:xfrm>
                      <a:prstGeom prst="rect">
                        <a:avLst/>
                      </a:prstGeom>
                    </p:spPr>
                  </p:pic>
                </p:oleObj>
              </mc:Fallback>
            </mc:AlternateContent>
          </a:graphicData>
        </a:graphic>
      </p:graphicFrame>
      <p:sp>
        <p:nvSpPr>
          <p:cNvPr id="9" name="Content Placeholder 8"/>
          <p:cNvSpPr>
            <a:spLocks noGrp="1"/>
          </p:cNvSpPr>
          <p:nvPr>
            <p:ph sz="quarter" idx="16"/>
          </p:nvPr>
        </p:nvSpPr>
        <p:spPr>
          <a:xfrm>
            <a:off x="2936519" y="4836672"/>
            <a:ext cx="5415001" cy="417004"/>
          </a:xfrm>
        </p:spPr>
        <p:txBody>
          <a:bodyPr lIns="0" tIns="0" rIns="0" bIns="0"/>
          <a:lstStyle/>
          <a:p>
            <a:pPr marL="432" indent="0">
              <a:buNone/>
            </a:pPr>
            <a:r>
              <a:rPr lang="en-US" noProof="0" dirty="0"/>
              <a:t>firms selling reusable water bottles; we</a:t>
            </a:r>
          </a:p>
        </p:txBody>
      </p:sp>
      <p:sp>
        <p:nvSpPr>
          <p:cNvPr id="10" name="Content Placeholder 9"/>
          <p:cNvSpPr>
            <a:spLocks noGrp="1"/>
          </p:cNvSpPr>
          <p:nvPr>
            <p:ph sz="quarter" idx="17"/>
          </p:nvPr>
        </p:nvSpPr>
        <p:spPr>
          <a:xfrm>
            <a:off x="457200" y="5330459"/>
            <a:ext cx="8267700" cy="807294"/>
          </a:xfrm>
        </p:spPr>
        <p:txBody>
          <a:bodyPr tIns="0" rIns="0" bIns="0"/>
          <a:lstStyle/>
          <a:p>
            <a:pPr marL="0" indent="0">
              <a:buSzPts val="2200"/>
              <a:buNone/>
            </a:pPr>
            <a:r>
              <a:rPr lang="en-US" noProof="0" dirty="0"/>
              <a:t>will assume this is enough to generate competitive behavior in the market for reusable water bottles.</a:t>
            </a:r>
          </a:p>
        </p:txBody>
      </p:sp>
    </p:spTree>
    <p:extLst>
      <p:ext uri="{BB962C8B-B14F-4D97-AF65-F5344CB8AC3E}">
        <p14:creationId xmlns:p14="http://schemas.microsoft.com/office/powerpoint/2010/main" val="1993481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500"/>
                                        <p:tgtEl>
                                          <p:spTgt spid="8">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animEffect transition="in" filter="fade">
                                      <p:cBhvr>
                                        <p:cTn id="3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8" grpId="0" build="p"/>
      <p:bldP spid="9" grpId="0" build="p"/>
      <p:bldP spid="10"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noProof="0" dirty="0"/>
              <a:t>Figure 3.7 Market Equilibrium</a:t>
            </a:r>
          </a:p>
        </p:txBody>
      </p:sp>
      <p:sp>
        <p:nvSpPr>
          <p:cNvPr id="3" name="Content Placeholder 2"/>
          <p:cNvSpPr>
            <a:spLocks noGrp="1"/>
          </p:cNvSpPr>
          <p:nvPr>
            <p:ph sz="quarter" idx="14"/>
          </p:nvPr>
        </p:nvSpPr>
        <p:spPr>
          <a:xfrm>
            <a:off x="457200" y="1557299"/>
            <a:ext cx="3776597" cy="1953997"/>
          </a:xfrm>
        </p:spPr>
        <p:txBody>
          <a:bodyPr/>
          <a:lstStyle/>
          <a:p>
            <a:pPr marL="0" lvl="0" indent="0">
              <a:buSzPts val="2200"/>
              <a:buNone/>
            </a:pPr>
            <a:r>
              <a:rPr lang="en-US" sz="1800" noProof="0" dirty="0">
                <a:latin typeface="+mn-lt"/>
              </a:rPr>
              <a:t>At a price of $20,</a:t>
            </a:r>
          </a:p>
          <a:p>
            <a:pPr lvl="0" indent="-256032"/>
            <a:r>
              <a:rPr lang="en-US" sz="1800" noProof="0" dirty="0">
                <a:latin typeface="+mn-lt"/>
              </a:rPr>
              <a:t>consumers want to buy 5 million water bottles per week, and</a:t>
            </a:r>
          </a:p>
          <a:p>
            <a:pPr lvl="0" indent="-256032"/>
            <a:r>
              <a:rPr lang="en-US" sz="1800" noProof="0" dirty="0">
                <a:latin typeface="+mn-lt"/>
              </a:rPr>
              <a:t>producers want to sell 5 million water bottles per week.</a:t>
            </a:r>
          </a:p>
        </p:txBody>
      </p:sp>
      <p:sp>
        <p:nvSpPr>
          <p:cNvPr id="4" name="Content Placeholder 3"/>
          <p:cNvSpPr>
            <a:spLocks noGrp="1"/>
          </p:cNvSpPr>
          <p:nvPr>
            <p:ph sz="quarter" idx="15"/>
          </p:nvPr>
        </p:nvSpPr>
        <p:spPr>
          <a:xfrm>
            <a:off x="457200" y="3632548"/>
            <a:ext cx="3776598" cy="2641252"/>
          </a:xfrm>
        </p:spPr>
        <p:txBody>
          <a:bodyPr/>
          <a:lstStyle/>
          <a:p>
            <a:pPr marL="0" lvl="0" indent="0">
              <a:buSzPts val="2200"/>
              <a:buNone/>
            </a:pPr>
            <a:r>
              <a:rPr lang="en-US" sz="1800" noProof="0" dirty="0">
                <a:latin typeface="+mn-lt"/>
              </a:rPr>
              <a:t>We say the </a:t>
            </a:r>
            <a:r>
              <a:rPr lang="en-US" sz="1800" b="1" noProof="0" dirty="0">
                <a:latin typeface="+mn-lt"/>
              </a:rPr>
              <a:t>equilibrium price</a:t>
            </a:r>
            <a:r>
              <a:rPr lang="en-US" sz="1800" noProof="0" dirty="0">
                <a:latin typeface="+mn-lt"/>
              </a:rPr>
              <a:t> in this market is $20, and the </a:t>
            </a:r>
            <a:r>
              <a:rPr lang="en-US" sz="1800" b="1" noProof="0" dirty="0">
                <a:latin typeface="+mn-lt"/>
              </a:rPr>
              <a:t>equilibrium quantity </a:t>
            </a:r>
            <a:r>
              <a:rPr lang="en-US" sz="1800" noProof="0" dirty="0">
                <a:latin typeface="+mn-lt"/>
              </a:rPr>
              <a:t>is 5 million reusable water bottles per week.</a:t>
            </a:r>
          </a:p>
          <a:p>
            <a:pPr marL="0" lvl="0" indent="0">
              <a:buSzPts val="2200"/>
              <a:buNone/>
            </a:pPr>
            <a:r>
              <a:rPr lang="en-US" sz="1800" noProof="0" dirty="0">
                <a:latin typeface="+mn-lt"/>
              </a:rPr>
              <a:t>Since buyers and sellers want to trade the same quantity at the price of $20, we do not expect the price to change.</a:t>
            </a:r>
          </a:p>
        </p:txBody>
      </p:sp>
      <p:pic>
        <p:nvPicPr>
          <p:cNvPr id="2" name="Picture 1" descr="A graph depicts market equilibrium, using bottle sales as an example. For long description in Notes pane, press F6."/>
          <p:cNvPicPr>
            <a:picLocks noChangeAspect="1"/>
          </p:cNvPicPr>
          <p:nvPr/>
        </p:nvPicPr>
        <p:blipFill>
          <a:blip r:embed="rId3"/>
          <a:stretch>
            <a:fillRect/>
          </a:stretch>
        </p:blipFill>
        <p:spPr>
          <a:xfrm>
            <a:off x="4399486" y="2344888"/>
            <a:ext cx="4316342" cy="3158002"/>
          </a:xfrm>
          <a:prstGeom prst="rect">
            <a:avLst/>
          </a:prstGeom>
        </p:spPr>
      </p:pic>
    </p:spTree>
    <p:extLst>
      <p:ext uri="{BB962C8B-B14F-4D97-AF65-F5344CB8AC3E}">
        <p14:creationId xmlns:p14="http://schemas.microsoft.com/office/powerpoint/2010/main" val="3979409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fade">
                                      <p:cBhvr>
                                        <p:cTn id="23" dur="500"/>
                                        <p:tgtEl>
                                          <p:spTgt spid="4">
                                            <p:txEl>
                                              <p:pRg st="1" end="1"/>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Our Model of a Market</a:t>
            </a:r>
          </a:p>
        </p:txBody>
      </p:sp>
      <p:sp>
        <p:nvSpPr>
          <p:cNvPr id="3" name="Content Placeholder 2"/>
          <p:cNvSpPr>
            <a:spLocks noGrp="1"/>
          </p:cNvSpPr>
          <p:nvPr>
            <p:ph sz="quarter" idx="13"/>
          </p:nvPr>
        </p:nvSpPr>
        <p:spPr>
          <a:xfrm>
            <a:off x="457200" y="1554920"/>
            <a:ext cx="8232775" cy="3896311"/>
          </a:xfrm>
        </p:spPr>
        <p:txBody>
          <a:bodyPr/>
          <a:lstStyle/>
          <a:p>
            <a:pPr marL="0" lvl="0" indent="0">
              <a:spcBef>
                <a:spcPts val="0"/>
              </a:spcBef>
              <a:buSzPts val="2200"/>
              <a:buNone/>
            </a:pPr>
            <a:r>
              <a:rPr lang="en-US" noProof="0" dirty="0"/>
              <a:t>To analyze the market for Nike athletic shoes or anything else, we need a model of how buyers and sellers behave.</a:t>
            </a:r>
          </a:p>
          <a:p>
            <a:pPr marL="0" lvl="0" indent="0">
              <a:buSzPts val="2200"/>
              <a:buNone/>
            </a:pPr>
            <a:r>
              <a:rPr lang="en-US" noProof="0" dirty="0"/>
              <a:t>The model we use in this chapter is a </a:t>
            </a:r>
            <a:r>
              <a:rPr lang="en-US" b="1" noProof="0" dirty="0"/>
              <a:t>perfectly competitive market</a:t>
            </a:r>
            <a:r>
              <a:rPr lang="en-US" noProof="0" dirty="0"/>
              <a:t>, a market with (1) many buyers and sellers, (2) all firms selling identical products, and (3) no barriers to new firms entering the market.</a:t>
            </a:r>
          </a:p>
          <a:p>
            <a:pPr marL="0" lvl="0" indent="0">
              <a:buSzPts val="2200"/>
              <a:buNone/>
            </a:pPr>
            <a:r>
              <a:rPr lang="en-US" noProof="0" dirty="0"/>
              <a:t>While these assumptions are quite restrictive, the model is still useful for analyzing many markets.</a:t>
            </a:r>
          </a:p>
        </p:txBody>
      </p:sp>
    </p:spTree>
    <p:extLst>
      <p:ext uri="{BB962C8B-B14F-4D97-AF65-F5344CB8AC3E}">
        <p14:creationId xmlns:p14="http://schemas.microsoft.com/office/powerpoint/2010/main" val="97827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3.8 The Effect of Surpluses and Shortages on the Market Price </a:t>
            </a:r>
            <a:r>
              <a:rPr lang="en-US" sz="2000" b="0" noProof="0" dirty="0"/>
              <a:t>(1 of 2)</a:t>
            </a:r>
            <a:endParaRPr lang="en-US" sz="2000" noProof="0" dirty="0"/>
          </a:p>
        </p:txBody>
      </p:sp>
      <p:sp>
        <p:nvSpPr>
          <p:cNvPr id="3" name="Content Placeholder 2"/>
          <p:cNvSpPr>
            <a:spLocks noGrp="1"/>
          </p:cNvSpPr>
          <p:nvPr>
            <p:ph sz="quarter" idx="14"/>
          </p:nvPr>
        </p:nvSpPr>
        <p:spPr>
          <a:xfrm>
            <a:off x="457201" y="1555560"/>
            <a:ext cx="3212926" cy="2294846"/>
          </a:xfrm>
        </p:spPr>
        <p:txBody>
          <a:bodyPr/>
          <a:lstStyle/>
          <a:p>
            <a:pPr marL="0" lvl="0" indent="0">
              <a:spcBef>
                <a:spcPts val="0"/>
              </a:spcBef>
              <a:buSzPts val="2000"/>
              <a:buNone/>
            </a:pPr>
            <a:r>
              <a:rPr lang="en-US" sz="1800" noProof="0" dirty="0">
                <a:solidFill>
                  <a:schemeClr val="tx1"/>
                </a:solidFill>
                <a:latin typeface="+mn-lt"/>
              </a:rPr>
              <a:t>What if the price were $25 instead?</a:t>
            </a:r>
          </a:p>
          <a:p>
            <a:pPr marL="0" lvl="0" indent="0">
              <a:spcBef>
                <a:spcPts val="600"/>
              </a:spcBef>
              <a:buSzPts val="2000"/>
              <a:buNone/>
            </a:pPr>
            <a:r>
              <a:rPr lang="en-US" sz="1800" noProof="0" dirty="0">
                <a:solidFill>
                  <a:schemeClr val="tx1"/>
                </a:solidFill>
                <a:latin typeface="+mn-lt"/>
              </a:rPr>
              <a:t>At a price of $25,</a:t>
            </a:r>
          </a:p>
          <a:p>
            <a:pPr lvl="0" indent="-256032">
              <a:spcBef>
                <a:spcPts val="600"/>
              </a:spcBef>
            </a:pPr>
            <a:r>
              <a:rPr lang="en-US" sz="1800" noProof="0" dirty="0">
                <a:solidFill>
                  <a:schemeClr val="tx1"/>
                </a:solidFill>
                <a:latin typeface="+mn-lt"/>
              </a:rPr>
              <a:t>consumers want to buy 4 million water bottles, while</a:t>
            </a:r>
          </a:p>
          <a:p>
            <a:pPr lvl="0" indent="-256032">
              <a:spcBef>
                <a:spcPts val="600"/>
              </a:spcBef>
            </a:pPr>
            <a:r>
              <a:rPr lang="en-US" sz="1800" noProof="0" dirty="0">
                <a:solidFill>
                  <a:schemeClr val="tx1"/>
                </a:solidFill>
                <a:latin typeface="+mn-lt"/>
              </a:rPr>
              <a:t>producers want to sell 6 million water bottles.</a:t>
            </a:r>
          </a:p>
        </p:txBody>
      </p:sp>
      <p:sp>
        <p:nvSpPr>
          <p:cNvPr id="4" name="Content Placeholder 3"/>
          <p:cNvSpPr>
            <a:spLocks noGrp="1"/>
          </p:cNvSpPr>
          <p:nvPr>
            <p:ph sz="quarter" idx="15"/>
          </p:nvPr>
        </p:nvSpPr>
        <p:spPr>
          <a:xfrm>
            <a:off x="457200" y="3962474"/>
            <a:ext cx="3538604" cy="2264700"/>
          </a:xfrm>
        </p:spPr>
        <p:txBody>
          <a:bodyPr/>
          <a:lstStyle/>
          <a:p>
            <a:pPr marL="0" lvl="0" indent="0">
              <a:buSzPts val="2000"/>
              <a:buNone/>
            </a:pPr>
            <a:r>
              <a:rPr lang="en-US" sz="1800" noProof="0" dirty="0">
                <a:solidFill>
                  <a:schemeClr val="tx1"/>
                </a:solidFill>
              </a:rPr>
              <a:t>This gives a </a:t>
            </a:r>
            <a:r>
              <a:rPr lang="en-US" sz="1800" b="1" noProof="0" dirty="0">
                <a:solidFill>
                  <a:schemeClr val="tx1"/>
                </a:solidFill>
              </a:rPr>
              <a:t>surplus</a:t>
            </a:r>
            <a:r>
              <a:rPr lang="en-US" sz="1800" noProof="0" dirty="0">
                <a:solidFill>
                  <a:schemeClr val="tx1"/>
                </a:solidFill>
              </a:rPr>
              <a:t> of 2 million water bottles: a situation in which the quantity supplied is greater than the quantity demanded.</a:t>
            </a:r>
          </a:p>
          <a:p>
            <a:pPr marL="0" lvl="0" indent="0">
              <a:buSzPts val="2000"/>
              <a:buNone/>
            </a:pPr>
            <a:r>
              <a:rPr lang="en-US" sz="1800" noProof="0" dirty="0">
                <a:solidFill>
                  <a:schemeClr val="tx1"/>
                </a:solidFill>
              </a:rPr>
              <a:t>Prediction: Sellers will compete among themselves, driving the price down.</a:t>
            </a:r>
          </a:p>
        </p:txBody>
      </p:sp>
      <p:pic>
        <p:nvPicPr>
          <p:cNvPr id="2" name="Picture 1" descr="A graph depicts the effect of surpluses on the market price, using bottle sales as an example. For long description in Notes pane, press F6."/>
          <p:cNvPicPr>
            <a:picLocks noChangeAspect="1"/>
          </p:cNvPicPr>
          <p:nvPr/>
        </p:nvPicPr>
        <p:blipFill>
          <a:blip r:embed="rId3"/>
          <a:stretch>
            <a:fillRect/>
          </a:stretch>
        </p:blipFill>
        <p:spPr>
          <a:xfrm>
            <a:off x="4157079" y="2170785"/>
            <a:ext cx="4529721" cy="3212870"/>
          </a:xfrm>
          <a:prstGeom prst="rect">
            <a:avLst/>
          </a:prstGeom>
        </p:spPr>
      </p:pic>
    </p:spTree>
    <p:extLst>
      <p:ext uri="{BB962C8B-B14F-4D97-AF65-F5344CB8AC3E}">
        <p14:creationId xmlns:p14="http://schemas.microsoft.com/office/powerpoint/2010/main" val="469698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fade">
                                      <p:cBhvr>
                                        <p:cTn id="23" dur="500"/>
                                        <p:tgtEl>
                                          <p:spTgt spid="4">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3.8 The Effect of Surpluses and Shortages on the Market Price </a:t>
            </a:r>
            <a:r>
              <a:rPr lang="en-US" sz="2000" b="0" noProof="0" dirty="0"/>
              <a:t>(2 of 2)</a:t>
            </a:r>
            <a:endParaRPr lang="en-US" sz="2000" noProof="0" dirty="0"/>
          </a:p>
        </p:txBody>
      </p:sp>
      <p:sp>
        <p:nvSpPr>
          <p:cNvPr id="3" name="Content Placeholder 2"/>
          <p:cNvSpPr>
            <a:spLocks noGrp="1"/>
          </p:cNvSpPr>
          <p:nvPr>
            <p:ph sz="quarter" idx="14"/>
          </p:nvPr>
        </p:nvSpPr>
        <p:spPr>
          <a:xfrm>
            <a:off x="457201" y="1557338"/>
            <a:ext cx="3463446" cy="2027691"/>
          </a:xfrm>
        </p:spPr>
        <p:txBody>
          <a:bodyPr/>
          <a:lstStyle/>
          <a:p>
            <a:pPr marL="0" lvl="0" indent="0">
              <a:spcBef>
                <a:spcPts val="0"/>
              </a:spcBef>
              <a:buSzPts val="2000"/>
              <a:buNone/>
            </a:pPr>
            <a:r>
              <a:rPr lang="en-US" sz="1800" noProof="0" dirty="0">
                <a:solidFill>
                  <a:schemeClr val="tx1"/>
                </a:solidFill>
                <a:latin typeface="+mn-lt"/>
              </a:rPr>
              <a:t>Now what if the price were $10?</a:t>
            </a:r>
          </a:p>
          <a:p>
            <a:pPr marL="0" lvl="0" indent="0">
              <a:spcBef>
                <a:spcPts val="600"/>
              </a:spcBef>
              <a:buSzPts val="2000"/>
              <a:buNone/>
            </a:pPr>
            <a:r>
              <a:rPr lang="en-US" sz="1800" noProof="0" dirty="0">
                <a:solidFill>
                  <a:schemeClr val="tx1"/>
                </a:solidFill>
                <a:latin typeface="+mn-lt"/>
              </a:rPr>
              <a:t>At a price of $10,</a:t>
            </a:r>
          </a:p>
          <a:p>
            <a:pPr lvl="0" indent="-256032">
              <a:spcBef>
                <a:spcPts val="600"/>
              </a:spcBef>
            </a:pPr>
            <a:r>
              <a:rPr lang="en-US" sz="1800" noProof="0" dirty="0">
                <a:solidFill>
                  <a:schemeClr val="tx1"/>
                </a:solidFill>
                <a:latin typeface="+mn-lt"/>
              </a:rPr>
              <a:t>consumers want to buy 7 million water bottles, while</a:t>
            </a:r>
          </a:p>
          <a:p>
            <a:pPr lvl="0" indent="-256032">
              <a:spcBef>
                <a:spcPts val="600"/>
              </a:spcBef>
            </a:pPr>
            <a:r>
              <a:rPr lang="en-US" sz="1800" noProof="0" dirty="0">
                <a:solidFill>
                  <a:schemeClr val="tx1"/>
                </a:solidFill>
                <a:latin typeface="+mn-lt"/>
              </a:rPr>
              <a:t>producers want to sell 3 million.</a:t>
            </a:r>
          </a:p>
        </p:txBody>
      </p:sp>
      <p:sp>
        <p:nvSpPr>
          <p:cNvPr id="4" name="Content Placeholder 3"/>
          <p:cNvSpPr>
            <a:spLocks noGrp="1"/>
          </p:cNvSpPr>
          <p:nvPr>
            <p:ph sz="quarter" idx="15"/>
          </p:nvPr>
        </p:nvSpPr>
        <p:spPr>
          <a:xfrm>
            <a:off x="457200" y="3683828"/>
            <a:ext cx="3699164" cy="2541608"/>
          </a:xfrm>
        </p:spPr>
        <p:txBody>
          <a:bodyPr/>
          <a:lstStyle/>
          <a:p>
            <a:pPr marL="0" lvl="0" indent="0">
              <a:buSzPts val="2000"/>
              <a:buNone/>
            </a:pPr>
            <a:r>
              <a:rPr lang="en-US" sz="1800" noProof="0" dirty="0">
                <a:solidFill>
                  <a:schemeClr val="tx1"/>
                </a:solidFill>
              </a:rPr>
              <a:t>This gives a </a:t>
            </a:r>
            <a:r>
              <a:rPr lang="en-US" sz="1800" b="1" noProof="0" dirty="0">
                <a:solidFill>
                  <a:schemeClr val="tx1"/>
                </a:solidFill>
              </a:rPr>
              <a:t>shortage </a:t>
            </a:r>
            <a:r>
              <a:rPr lang="en-US" sz="1800" noProof="0" dirty="0">
                <a:solidFill>
                  <a:schemeClr val="tx1"/>
                </a:solidFill>
              </a:rPr>
              <a:t>of 4 million water bottles: a situation in which the quantity demanded is greater than the quantity supplied.</a:t>
            </a:r>
          </a:p>
          <a:p>
            <a:pPr marL="0" lvl="0" indent="0">
              <a:buSzPts val="2000"/>
              <a:buNone/>
            </a:pPr>
            <a:r>
              <a:rPr lang="en-US" sz="1800" noProof="0" dirty="0">
                <a:solidFill>
                  <a:schemeClr val="tx1"/>
                </a:solidFill>
              </a:rPr>
              <a:t>Prediction: Sellers will realize they can increase the price and still sell as many water bottles, so the price will rise.</a:t>
            </a:r>
          </a:p>
        </p:txBody>
      </p:sp>
      <p:pic>
        <p:nvPicPr>
          <p:cNvPr id="2" name="Picture 1" descr="A graph depicts the effect of surpluses and shortages on the market price, using bottle sales as an example. For long description in Notes pane, press F6."/>
          <p:cNvPicPr>
            <a:picLocks noChangeAspect="1"/>
          </p:cNvPicPr>
          <p:nvPr/>
        </p:nvPicPr>
        <p:blipFill>
          <a:blip r:embed="rId3"/>
          <a:stretch>
            <a:fillRect/>
          </a:stretch>
        </p:blipFill>
        <p:spPr>
          <a:xfrm>
            <a:off x="4404450" y="2251360"/>
            <a:ext cx="4267201" cy="3026668"/>
          </a:xfrm>
          <a:prstGeom prst="rect">
            <a:avLst/>
          </a:prstGeom>
        </p:spPr>
      </p:pic>
    </p:spTree>
    <p:extLst>
      <p:ext uri="{BB962C8B-B14F-4D97-AF65-F5344CB8AC3E}">
        <p14:creationId xmlns:p14="http://schemas.microsoft.com/office/powerpoint/2010/main" val="3288313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fade">
                                      <p:cBhvr>
                                        <p:cTn id="23" dur="500"/>
                                        <p:tgtEl>
                                          <p:spTgt spid="4">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noProof="0" dirty="0"/>
              <a:t>Demand and Supply Both Count</a:t>
            </a:r>
          </a:p>
        </p:txBody>
      </p:sp>
      <p:sp>
        <p:nvSpPr>
          <p:cNvPr id="7" name="Content Placeholder 6"/>
          <p:cNvSpPr>
            <a:spLocks noGrp="1"/>
          </p:cNvSpPr>
          <p:nvPr>
            <p:ph sz="quarter" idx="13"/>
          </p:nvPr>
        </p:nvSpPr>
        <p:spPr>
          <a:xfrm>
            <a:off x="457200" y="1554921"/>
            <a:ext cx="7997868" cy="2653824"/>
          </a:xfrm>
        </p:spPr>
        <p:txBody>
          <a:bodyPr/>
          <a:lstStyle/>
          <a:p>
            <a:pPr marL="0" lvl="0" indent="0">
              <a:spcBef>
                <a:spcPts val="600"/>
              </a:spcBef>
              <a:buSzPts val="2200"/>
              <a:buNone/>
            </a:pPr>
            <a:r>
              <a:rPr lang="en-US" noProof="0" dirty="0">
                <a:solidFill>
                  <a:schemeClr val="tx1"/>
                </a:solidFill>
              </a:rPr>
              <a:t>Price is determined by the </a:t>
            </a:r>
            <a:r>
              <a:rPr lang="en-US" b="1" noProof="0" dirty="0">
                <a:solidFill>
                  <a:schemeClr val="tx1"/>
                </a:solidFill>
              </a:rPr>
              <a:t>interaction</a:t>
            </a:r>
            <a:r>
              <a:rPr lang="en-US" noProof="0" dirty="0">
                <a:solidFill>
                  <a:schemeClr val="tx1"/>
                </a:solidFill>
              </a:rPr>
              <a:t> of buyers and sellers.</a:t>
            </a:r>
          </a:p>
          <a:p>
            <a:pPr marL="0" lvl="0" indent="0">
              <a:spcBef>
                <a:spcPts val="600"/>
              </a:spcBef>
              <a:buSzPts val="2200"/>
              <a:buNone/>
            </a:pPr>
            <a:r>
              <a:rPr lang="en-US" noProof="0" dirty="0">
                <a:solidFill>
                  <a:schemeClr val="tx1"/>
                </a:solidFill>
              </a:rPr>
              <a:t>Neither group can dictate price in a competitive market (i.e., one with many buyers and sellers).</a:t>
            </a:r>
          </a:p>
          <a:p>
            <a:pPr marL="0" lvl="0" indent="0">
              <a:spcBef>
                <a:spcPts val="600"/>
              </a:spcBef>
              <a:buSzPts val="2200"/>
              <a:buNone/>
            </a:pPr>
            <a:r>
              <a:rPr lang="en-US" noProof="0" dirty="0">
                <a:solidFill>
                  <a:schemeClr val="tx1"/>
                </a:solidFill>
              </a:rPr>
              <a:t>However, </a:t>
            </a:r>
            <a:r>
              <a:rPr lang="en-US" b="1" noProof="0" dirty="0">
                <a:solidFill>
                  <a:schemeClr val="tx1"/>
                </a:solidFill>
              </a:rPr>
              <a:t>changes in supply and/or demand </a:t>
            </a:r>
            <a:r>
              <a:rPr lang="en-US" noProof="0" dirty="0">
                <a:solidFill>
                  <a:schemeClr val="tx1"/>
                </a:solidFill>
              </a:rPr>
              <a:t>will affect the price and quantity traded.</a:t>
            </a:r>
          </a:p>
        </p:txBody>
      </p:sp>
    </p:spTree>
    <p:extLst>
      <p:ext uri="{BB962C8B-B14F-4D97-AF65-F5344CB8AC3E}">
        <p14:creationId xmlns:p14="http://schemas.microsoft.com/office/powerpoint/2010/main" val="4198548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500"/>
                                        <p:tgtEl>
                                          <p:spTgt spid="7">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3.4 The Effect of Demand and Supply Shifts on Equilibrium</a:t>
            </a:r>
          </a:p>
        </p:txBody>
      </p:sp>
      <p:sp>
        <p:nvSpPr>
          <p:cNvPr id="2" name="Content Placeholder 1"/>
          <p:cNvSpPr>
            <a:spLocks noGrp="1"/>
          </p:cNvSpPr>
          <p:nvPr>
            <p:ph sz="quarter" idx="13"/>
          </p:nvPr>
        </p:nvSpPr>
        <p:spPr>
          <a:xfrm>
            <a:off x="457200" y="1552575"/>
            <a:ext cx="7796151" cy="406854"/>
          </a:xfrm>
        </p:spPr>
        <p:txBody>
          <a:bodyPr/>
          <a:lstStyle/>
          <a:p>
            <a:pPr marL="432" indent="0">
              <a:buNone/>
            </a:pPr>
            <a:r>
              <a:rPr lang="en-US" sz="1600" b="1" noProof="0" dirty="0"/>
              <a:t>Use demand and supply graphs to predict changes in prices and quantities.</a:t>
            </a:r>
          </a:p>
        </p:txBody>
      </p:sp>
      <p:sp>
        <p:nvSpPr>
          <p:cNvPr id="3" name="Content Placeholder 2"/>
          <p:cNvSpPr>
            <a:spLocks noGrp="1"/>
          </p:cNvSpPr>
          <p:nvPr>
            <p:ph sz="quarter" idx="14"/>
          </p:nvPr>
        </p:nvSpPr>
        <p:spPr>
          <a:xfrm>
            <a:off x="457200" y="2090057"/>
            <a:ext cx="8232128" cy="1828800"/>
          </a:xfrm>
        </p:spPr>
        <p:txBody>
          <a:bodyPr/>
          <a:lstStyle/>
          <a:p>
            <a:pPr marL="0" lvl="0" indent="0">
              <a:spcBef>
                <a:spcPts val="0"/>
              </a:spcBef>
              <a:buSzPts val="2200"/>
              <a:buNone/>
            </a:pPr>
            <a:r>
              <a:rPr lang="en-US" noProof="0" dirty="0"/>
              <a:t>Predictions about price and quantity in our model require us to know demand and supply curves.</a:t>
            </a:r>
          </a:p>
          <a:p>
            <a:pPr lvl="0" indent="-256032"/>
            <a:r>
              <a:rPr lang="en-US" noProof="0" dirty="0"/>
              <a:t>Typically, we know price and quantity but </a:t>
            </a:r>
            <a:r>
              <a:rPr lang="en-US" b="1" noProof="0" dirty="0"/>
              <a:t>do not know </a:t>
            </a:r>
            <a:r>
              <a:rPr lang="en-US" noProof="0" dirty="0"/>
              <a:t>the curves that generate them.</a:t>
            </a:r>
          </a:p>
        </p:txBody>
      </p:sp>
      <p:sp>
        <p:nvSpPr>
          <p:cNvPr id="4" name="Content Placeholder 3"/>
          <p:cNvSpPr>
            <a:spLocks noGrp="1"/>
          </p:cNvSpPr>
          <p:nvPr>
            <p:ph sz="quarter" idx="15"/>
          </p:nvPr>
        </p:nvSpPr>
        <p:spPr>
          <a:xfrm>
            <a:off x="457200" y="4065823"/>
            <a:ext cx="8330540" cy="993065"/>
          </a:xfrm>
        </p:spPr>
        <p:txBody>
          <a:bodyPr/>
          <a:lstStyle/>
          <a:p>
            <a:pPr marL="0" indent="0">
              <a:buNone/>
            </a:pPr>
            <a:r>
              <a:rPr lang="en-US" noProof="0" dirty="0"/>
              <a:t>The power of the demand and supply model is in its ability to predict </a:t>
            </a:r>
            <a:r>
              <a:rPr lang="en-US" b="1" noProof="0" dirty="0"/>
              <a:t>directional changes </a:t>
            </a:r>
            <a:r>
              <a:rPr lang="en-US" noProof="0" dirty="0"/>
              <a:t>in price and quantity.</a:t>
            </a:r>
          </a:p>
        </p:txBody>
      </p:sp>
    </p:spTree>
    <p:extLst>
      <p:ext uri="{BB962C8B-B14F-4D97-AF65-F5344CB8AC3E}">
        <p14:creationId xmlns:p14="http://schemas.microsoft.com/office/powerpoint/2010/main" val="1168610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3.9 The Effect of an Increase in Demand on Equilibrium</a:t>
            </a:r>
          </a:p>
        </p:txBody>
      </p:sp>
      <p:sp>
        <p:nvSpPr>
          <p:cNvPr id="2" name="Content Placeholder 1"/>
          <p:cNvSpPr>
            <a:spLocks noGrp="1"/>
          </p:cNvSpPr>
          <p:nvPr>
            <p:ph sz="quarter" idx="13"/>
          </p:nvPr>
        </p:nvSpPr>
        <p:spPr>
          <a:xfrm>
            <a:off x="457200" y="1552574"/>
            <a:ext cx="3400816" cy="2280390"/>
          </a:xfrm>
        </p:spPr>
        <p:txBody>
          <a:bodyPr/>
          <a:lstStyle/>
          <a:p>
            <a:pPr marL="0" lvl="0" indent="0">
              <a:buSzPts val="2200"/>
              <a:buNone/>
            </a:pPr>
            <a:r>
              <a:rPr lang="en-US" sz="1800" noProof="0" dirty="0"/>
              <a:t>Suppose incomes increase. What happens to the equilibrium in the reusable water bottle market?</a:t>
            </a:r>
          </a:p>
          <a:p>
            <a:pPr marL="0" lvl="0" indent="0">
              <a:buSzPts val="2200"/>
              <a:buNone/>
            </a:pPr>
            <a:r>
              <a:rPr lang="en-US" sz="1800" noProof="0" dirty="0"/>
              <a:t>Reusable water bottles are a </a:t>
            </a:r>
            <a:r>
              <a:rPr lang="en-US" sz="1800" b="1" noProof="0" dirty="0"/>
              <a:t>normal good</a:t>
            </a:r>
            <a:r>
              <a:rPr lang="en-US" sz="1800" noProof="0" dirty="0"/>
              <a:t>, so as income rises, demand shifts to the right</a:t>
            </a:r>
          </a:p>
        </p:txBody>
      </p:sp>
      <p:graphicFrame>
        <p:nvGraphicFramePr>
          <p:cNvPr id="18" name="Object 17" descr="Left parentheses D sub 1 to D sub 2 right parentheses"/>
          <p:cNvGraphicFramePr>
            <a:graphicFrameLocks noChangeAspect="1"/>
          </p:cNvGraphicFramePr>
          <p:nvPr>
            <p:extLst>
              <p:ext uri="{D42A27DB-BD31-4B8C-83A1-F6EECF244321}">
                <p14:modId xmlns:p14="http://schemas.microsoft.com/office/powerpoint/2010/main" val="3531518997"/>
              </p:ext>
            </p:extLst>
          </p:nvPr>
        </p:nvGraphicFramePr>
        <p:xfrm>
          <a:off x="543721" y="3884199"/>
          <a:ext cx="1057459" cy="334555"/>
        </p:xfrm>
        <a:graphic>
          <a:graphicData uri="http://schemas.openxmlformats.org/presentationml/2006/ole">
            <mc:AlternateContent xmlns:mc="http://schemas.openxmlformats.org/markup-compatibility/2006">
              <mc:Choice xmlns:v="urn:schemas-microsoft-com:vml" Requires="v">
                <p:oleObj name="Equation" r:id="rId3" imgW="723600" imgH="228600" progId="Equation.DSMT4">
                  <p:embed/>
                </p:oleObj>
              </mc:Choice>
              <mc:Fallback>
                <p:oleObj name="Equation" r:id="rId3" imgW="723600" imgH="228600" progId="Equation.DSMT4">
                  <p:embed/>
                  <p:pic>
                    <p:nvPicPr>
                      <p:cNvPr id="18" name="Object 17" descr="Left parentheses D sub 1 to D sub 2 right parentheses"/>
                      <p:cNvPicPr/>
                      <p:nvPr/>
                    </p:nvPicPr>
                    <p:blipFill>
                      <a:blip r:embed="rId4"/>
                      <a:stretch>
                        <a:fillRect/>
                      </a:stretch>
                    </p:blipFill>
                    <p:spPr>
                      <a:xfrm>
                        <a:off x="543721" y="3884199"/>
                        <a:ext cx="1057459" cy="334555"/>
                      </a:xfrm>
                      <a:prstGeom prst="rect">
                        <a:avLst/>
                      </a:prstGeom>
                    </p:spPr>
                  </p:pic>
                </p:oleObj>
              </mc:Fallback>
            </mc:AlternateContent>
          </a:graphicData>
        </a:graphic>
      </p:graphicFrame>
      <p:sp>
        <p:nvSpPr>
          <p:cNvPr id="3" name="Content Placeholder 2"/>
          <p:cNvSpPr>
            <a:spLocks noGrp="1"/>
          </p:cNvSpPr>
          <p:nvPr>
            <p:ph sz="quarter" idx="14"/>
          </p:nvPr>
        </p:nvSpPr>
        <p:spPr>
          <a:xfrm>
            <a:off x="457200" y="4300495"/>
            <a:ext cx="2636729" cy="334135"/>
          </a:xfrm>
        </p:spPr>
        <p:txBody>
          <a:bodyPr lIns="0" tIns="0" rIns="0" bIns="0"/>
          <a:lstStyle/>
          <a:p>
            <a:r>
              <a:rPr lang="en-US" sz="1800" noProof="0" dirty="0"/>
              <a:t>Equilibrium price rises</a:t>
            </a:r>
          </a:p>
        </p:txBody>
      </p:sp>
      <p:graphicFrame>
        <p:nvGraphicFramePr>
          <p:cNvPr id="19" name="Object 18" descr="Left parentheses P sub 1 to P sub 2 right parentheses"/>
          <p:cNvGraphicFramePr>
            <a:graphicFrameLocks noChangeAspect="1"/>
          </p:cNvGraphicFramePr>
          <p:nvPr>
            <p:extLst>
              <p:ext uri="{D42A27DB-BD31-4B8C-83A1-F6EECF244321}">
                <p14:modId xmlns:p14="http://schemas.microsoft.com/office/powerpoint/2010/main" val="1830981427"/>
              </p:ext>
            </p:extLst>
          </p:nvPr>
        </p:nvGraphicFramePr>
        <p:xfrm>
          <a:off x="671165" y="4689651"/>
          <a:ext cx="1001712" cy="334962"/>
        </p:xfrm>
        <a:graphic>
          <a:graphicData uri="http://schemas.openxmlformats.org/presentationml/2006/ole">
            <mc:AlternateContent xmlns:mc="http://schemas.openxmlformats.org/markup-compatibility/2006">
              <mc:Choice xmlns:v="urn:schemas-microsoft-com:vml" Requires="v">
                <p:oleObj name="Equation" r:id="rId5" imgW="685800" imgH="228600" progId="Equation.DSMT4">
                  <p:embed/>
                </p:oleObj>
              </mc:Choice>
              <mc:Fallback>
                <p:oleObj name="Equation" r:id="rId5" imgW="685800" imgH="228600" progId="Equation.DSMT4">
                  <p:embed/>
                  <p:pic>
                    <p:nvPicPr>
                      <p:cNvPr id="19" name="Object 18" descr="Left parentheses P sub 1 to P sub 2 right parentheses"/>
                      <p:cNvPicPr/>
                      <p:nvPr/>
                    </p:nvPicPr>
                    <p:blipFill>
                      <a:blip r:embed="rId6"/>
                      <a:stretch>
                        <a:fillRect/>
                      </a:stretch>
                    </p:blipFill>
                    <p:spPr>
                      <a:xfrm>
                        <a:off x="671165" y="4689651"/>
                        <a:ext cx="1001712" cy="334962"/>
                      </a:xfrm>
                      <a:prstGeom prst="rect">
                        <a:avLst/>
                      </a:prstGeom>
                    </p:spPr>
                  </p:pic>
                </p:oleObj>
              </mc:Fallback>
            </mc:AlternateContent>
          </a:graphicData>
        </a:graphic>
      </p:graphicFrame>
      <p:sp>
        <p:nvSpPr>
          <p:cNvPr id="4" name="Content Placeholder 3"/>
          <p:cNvSpPr>
            <a:spLocks noGrp="1"/>
          </p:cNvSpPr>
          <p:nvPr>
            <p:ph sz="quarter" idx="15"/>
          </p:nvPr>
        </p:nvSpPr>
        <p:spPr>
          <a:xfrm>
            <a:off x="457200" y="5102162"/>
            <a:ext cx="2924827" cy="334134"/>
          </a:xfrm>
        </p:spPr>
        <p:txBody>
          <a:bodyPr lIns="0" tIns="0" rIns="0" bIns="0"/>
          <a:lstStyle/>
          <a:p>
            <a:r>
              <a:rPr lang="en-US" sz="1800" noProof="0" dirty="0"/>
              <a:t>Equilibrium quantity rises</a:t>
            </a:r>
          </a:p>
        </p:txBody>
      </p:sp>
      <p:graphicFrame>
        <p:nvGraphicFramePr>
          <p:cNvPr id="20" name="Object 19" descr="Left parentheses Q sub 1 to Q sub 2 right parentheses"/>
          <p:cNvGraphicFramePr>
            <a:graphicFrameLocks noChangeAspect="1"/>
          </p:cNvGraphicFramePr>
          <p:nvPr>
            <p:extLst>
              <p:ext uri="{D42A27DB-BD31-4B8C-83A1-F6EECF244321}">
                <p14:modId xmlns:p14="http://schemas.microsoft.com/office/powerpoint/2010/main" val="2378955087"/>
              </p:ext>
            </p:extLst>
          </p:nvPr>
        </p:nvGraphicFramePr>
        <p:xfrm>
          <a:off x="673624" y="5495848"/>
          <a:ext cx="1077913" cy="341313"/>
        </p:xfrm>
        <a:graphic>
          <a:graphicData uri="http://schemas.openxmlformats.org/presentationml/2006/ole">
            <mc:AlternateContent xmlns:mc="http://schemas.openxmlformats.org/markup-compatibility/2006">
              <mc:Choice xmlns:v="urn:schemas-microsoft-com:vml" Requires="v">
                <p:oleObj name="Equation" r:id="rId7" imgW="723600" imgH="228600" progId="Equation.DSMT4">
                  <p:embed/>
                </p:oleObj>
              </mc:Choice>
              <mc:Fallback>
                <p:oleObj name="Equation" r:id="rId7" imgW="723600" imgH="228600" progId="Equation.DSMT4">
                  <p:embed/>
                  <p:pic>
                    <p:nvPicPr>
                      <p:cNvPr id="20" name="Object 19" descr="Left parentheses Q sub 1 to Q sub 2 right parentheses"/>
                      <p:cNvPicPr/>
                      <p:nvPr/>
                    </p:nvPicPr>
                    <p:blipFill>
                      <a:blip r:embed="rId8"/>
                      <a:stretch>
                        <a:fillRect/>
                      </a:stretch>
                    </p:blipFill>
                    <p:spPr>
                      <a:xfrm>
                        <a:off x="673624" y="5495848"/>
                        <a:ext cx="1077913" cy="341313"/>
                      </a:xfrm>
                      <a:prstGeom prst="rect">
                        <a:avLst/>
                      </a:prstGeom>
                    </p:spPr>
                  </p:pic>
                </p:oleObj>
              </mc:Fallback>
            </mc:AlternateContent>
          </a:graphicData>
        </a:graphic>
      </p:graphicFrame>
      <p:pic>
        <p:nvPicPr>
          <p:cNvPr id="5" name="Picture 4" descr="A graph depicts the effect of an increase in demand on equilibrium, using bottle sales as an example. For long description in Notes pane, press F6."/>
          <p:cNvPicPr>
            <a:picLocks noChangeAspect="1"/>
          </p:cNvPicPr>
          <p:nvPr/>
        </p:nvPicPr>
        <p:blipFill>
          <a:blip r:embed="rId9"/>
          <a:stretch>
            <a:fillRect/>
          </a:stretch>
        </p:blipFill>
        <p:spPr>
          <a:xfrm>
            <a:off x="4004293" y="1557338"/>
            <a:ext cx="4700423" cy="3346994"/>
          </a:xfrm>
          <a:prstGeom prst="rect">
            <a:avLst/>
          </a:prstGeom>
        </p:spPr>
      </p:pic>
    </p:spTree>
    <p:extLst>
      <p:ext uri="{BB962C8B-B14F-4D97-AF65-F5344CB8AC3E}">
        <p14:creationId xmlns:p14="http://schemas.microsoft.com/office/powerpoint/2010/main" val="1153383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3.10 The Effect of an Increase in Supply on Equilibrium </a:t>
            </a:r>
            <a:r>
              <a:rPr lang="en-US" sz="2000" b="0" noProof="0" dirty="0"/>
              <a:t>(1 of 2)</a:t>
            </a:r>
            <a:endParaRPr lang="en-US" sz="2000" noProof="0" dirty="0"/>
          </a:p>
        </p:txBody>
      </p:sp>
      <p:sp>
        <p:nvSpPr>
          <p:cNvPr id="2" name="Content Placeholder 1"/>
          <p:cNvSpPr>
            <a:spLocks noGrp="1"/>
          </p:cNvSpPr>
          <p:nvPr>
            <p:ph sz="quarter" idx="13"/>
          </p:nvPr>
        </p:nvSpPr>
        <p:spPr>
          <a:xfrm>
            <a:off x="457201" y="1552574"/>
            <a:ext cx="4011769" cy="2143125"/>
          </a:xfrm>
        </p:spPr>
        <p:txBody>
          <a:bodyPr/>
          <a:lstStyle/>
          <a:p>
            <a:pPr marL="0" lvl="0" indent="0">
              <a:buSzPts val="2200"/>
              <a:buNone/>
            </a:pPr>
            <a:r>
              <a:rPr lang="en-US" sz="2000" noProof="0" dirty="0"/>
              <a:t>The graph shows the market for reusable water bottles as a new producer, Yeti, enters the market.</a:t>
            </a:r>
          </a:p>
          <a:p>
            <a:pPr marL="0" lvl="0" indent="0">
              <a:buSzPts val="2200"/>
              <a:buNone/>
            </a:pPr>
            <a:r>
              <a:rPr lang="en-US" sz="2000" noProof="0" dirty="0"/>
              <a:t>When Yeti enters, more water bottles are supplied at any given price—an increase in supply from</a:t>
            </a:r>
          </a:p>
        </p:txBody>
      </p:sp>
      <p:graphicFrame>
        <p:nvGraphicFramePr>
          <p:cNvPr id="18" name="Object 17" descr=" S sub 1 to S sub 2. "/>
          <p:cNvGraphicFramePr>
            <a:graphicFrameLocks noChangeAspect="1"/>
          </p:cNvGraphicFramePr>
          <p:nvPr>
            <p:extLst>
              <p:ext uri="{D42A27DB-BD31-4B8C-83A1-F6EECF244321}">
                <p14:modId xmlns:p14="http://schemas.microsoft.com/office/powerpoint/2010/main" val="2145310136"/>
              </p:ext>
            </p:extLst>
          </p:nvPr>
        </p:nvGraphicFramePr>
        <p:xfrm>
          <a:off x="505891" y="3741793"/>
          <a:ext cx="890587" cy="334962"/>
        </p:xfrm>
        <a:graphic>
          <a:graphicData uri="http://schemas.openxmlformats.org/presentationml/2006/ole">
            <mc:AlternateContent xmlns:mc="http://schemas.openxmlformats.org/markup-compatibility/2006">
              <mc:Choice xmlns:v="urn:schemas-microsoft-com:vml" Requires="v">
                <p:oleObj name="Equation" r:id="rId3" imgW="609480" imgH="228600" progId="Equation.DSMT4">
                  <p:embed/>
                </p:oleObj>
              </mc:Choice>
              <mc:Fallback>
                <p:oleObj name="Equation" r:id="rId3" imgW="609480" imgH="228600" progId="Equation.DSMT4">
                  <p:embed/>
                  <p:pic>
                    <p:nvPicPr>
                      <p:cNvPr id="18" name="Object 17" descr=" S sub 1 to S sub 2. "/>
                      <p:cNvPicPr/>
                      <p:nvPr/>
                    </p:nvPicPr>
                    <p:blipFill>
                      <a:blip r:embed="rId4"/>
                      <a:stretch>
                        <a:fillRect/>
                      </a:stretch>
                    </p:blipFill>
                    <p:spPr>
                      <a:xfrm>
                        <a:off x="505891" y="3741793"/>
                        <a:ext cx="890587" cy="334962"/>
                      </a:xfrm>
                      <a:prstGeom prst="rect">
                        <a:avLst/>
                      </a:prstGeom>
                    </p:spPr>
                  </p:pic>
                </p:oleObj>
              </mc:Fallback>
            </mc:AlternateContent>
          </a:graphicData>
        </a:graphic>
      </p:graphicFrame>
      <p:sp>
        <p:nvSpPr>
          <p:cNvPr id="3" name="Content Placeholder 2"/>
          <p:cNvSpPr>
            <a:spLocks noGrp="1"/>
          </p:cNvSpPr>
          <p:nvPr>
            <p:ph sz="quarter" idx="14"/>
          </p:nvPr>
        </p:nvSpPr>
        <p:spPr>
          <a:xfrm>
            <a:off x="457200" y="4252119"/>
            <a:ext cx="3380874" cy="357459"/>
          </a:xfrm>
        </p:spPr>
        <p:txBody>
          <a:bodyPr lIns="0" tIns="0" rIns="0" bIns="0"/>
          <a:lstStyle/>
          <a:p>
            <a:r>
              <a:rPr lang="en-US" sz="2000" noProof="0" dirty="0"/>
              <a:t>Equilibrium price falls from</a:t>
            </a:r>
          </a:p>
        </p:txBody>
      </p:sp>
      <p:graphicFrame>
        <p:nvGraphicFramePr>
          <p:cNvPr id="19" name="Object 18" descr=" P sub 1 to P sub 2 "/>
          <p:cNvGraphicFramePr>
            <a:graphicFrameLocks noChangeAspect="1"/>
          </p:cNvGraphicFramePr>
          <p:nvPr>
            <p:extLst>
              <p:ext uri="{D42A27DB-BD31-4B8C-83A1-F6EECF244321}">
                <p14:modId xmlns:p14="http://schemas.microsoft.com/office/powerpoint/2010/main" val="3768839581"/>
              </p:ext>
            </p:extLst>
          </p:nvPr>
        </p:nvGraphicFramePr>
        <p:xfrm>
          <a:off x="719660" y="4648505"/>
          <a:ext cx="852487" cy="341313"/>
        </p:xfrm>
        <a:graphic>
          <a:graphicData uri="http://schemas.openxmlformats.org/presentationml/2006/ole">
            <mc:AlternateContent xmlns:mc="http://schemas.openxmlformats.org/markup-compatibility/2006">
              <mc:Choice xmlns:v="urn:schemas-microsoft-com:vml" Requires="v">
                <p:oleObj name="Equation" r:id="rId5" imgW="571320" imgH="228600" progId="Equation.DSMT4">
                  <p:embed/>
                </p:oleObj>
              </mc:Choice>
              <mc:Fallback>
                <p:oleObj name="Equation" r:id="rId5" imgW="571320" imgH="228600" progId="Equation.DSMT4">
                  <p:embed/>
                  <p:pic>
                    <p:nvPicPr>
                      <p:cNvPr id="19" name="Object 18" descr=" P sub 1 to P sub 2 "/>
                      <p:cNvPicPr/>
                      <p:nvPr/>
                    </p:nvPicPr>
                    <p:blipFill>
                      <a:blip r:embed="rId6"/>
                      <a:stretch>
                        <a:fillRect/>
                      </a:stretch>
                    </p:blipFill>
                    <p:spPr>
                      <a:xfrm>
                        <a:off x="719660" y="4648505"/>
                        <a:ext cx="852487" cy="341313"/>
                      </a:xfrm>
                      <a:prstGeom prst="rect">
                        <a:avLst/>
                      </a:prstGeom>
                    </p:spPr>
                  </p:pic>
                </p:oleObj>
              </mc:Fallback>
            </mc:AlternateContent>
          </a:graphicData>
        </a:graphic>
      </p:graphicFrame>
      <p:sp>
        <p:nvSpPr>
          <p:cNvPr id="4" name="Content Placeholder 3"/>
          <p:cNvSpPr>
            <a:spLocks noGrp="1"/>
          </p:cNvSpPr>
          <p:nvPr>
            <p:ph sz="quarter" idx="15"/>
          </p:nvPr>
        </p:nvSpPr>
        <p:spPr>
          <a:xfrm>
            <a:off x="457200" y="5066323"/>
            <a:ext cx="3224463" cy="344921"/>
          </a:xfrm>
        </p:spPr>
        <p:txBody>
          <a:bodyPr lIns="0" tIns="0" rIns="0" bIns="0"/>
          <a:lstStyle/>
          <a:p>
            <a:r>
              <a:rPr lang="en-US" sz="2000" noProof="0" dirty="0"/>
              <a:t>Equilibrium quantity rises</a:t>
            </a:r>
          </a:p>
        </p:txBody>
      </p:sp>
      <p:graphicFrame>
        <p:nvGraphicFramePr>
          <p:cNvPr id="20" name="Object 19" descr=" Q sub 1 to Q sub 2"/>
          <p:cNvGraphicFramePr>
            <a:graphicFrameLocks noChangeAspect="1"/>
          </p:cNvGraphicFramePr>
          <p:nvPr>
            <p:extLst>
              <p:ext uri="{D42A27DB-BD31-4B8C-83A1-F6EECF244321}">
                <p14:modId xmlns:p14="http://schemas.microsoft.com/office/powerpoint/2010/main" val="4137809008"/>
              </p:ext>
            </p:extLst>
          </p:nvPr>
        </p:nvGraphicFramePr>
        <p:xfrm>
          <a:off x="707134" y="5469854"/>
          <a:ext cx="908050" cy="341313"/>
        </p:xfrm>
        <a:graphic>
          <a:graphicData uri="http://schemas.openxmlformats.org/presentationml/2006/ole">
            <mc:AlternateContent xmlns:mc="http://schemas.openxmlformats.org/markup-compatibility/2006">
              <mc:Choice xmlns:v="urn:schemas-microsoft-com:vml" Requires="v">
                <p:oleObj name="Equation" r:id="rId7" imgW="609480" imgH="228600" progId="Equation.DSMT4">
                  <p:embed/>
                </p:oleObj>
              </mc:Choice>
              <mc:Fallback>
                <p:oleObj name="Equation" r:id="rId7" imgW="609480" imgH="228600" progId="Equation.DSMT4">
                  <p:embed/>
                  <p:pic>
                    <p:nvPicPr>
                      <p:cNvPr id="20" name="Object 19" descr=" Q sub 1 to Q sub 2"/>
                      <p:cNvPicPr/>
                      <p:nvPr/>
                    </p:nvPicPr>
                    <p:blipFill>
                      <a:blip r:embed="rId8"/>
                      <a:stretch>
                        <a:fillRect/>
                      </a:stretch>
                    </p:blipFill>
                    <p:spPr>
                      <a:xfrm>
                        <a:off x="707134" y="5469854"/>
                        <a:ext cx="908050" cy="341313"/>
                      </a:xfrm>
                      <a:prstGeom prst="rect">
                        <a:avLst/>
                      </a:prstGeom>
                    </p:spPr>
                  </p:pic>
                </p:oleObj>
              </mc:Fallback>
            </mc:AlternateContent>
          </a:graphicData>
        </a:graphic>
      </p:graphicFrame>
      <p:pic>
        <p:nvPicPr>
          <p:cNvPr id="5" name="Picture 4" descr="A graph depicts the effect of an increase in supply on the equilibrium, using shoe sales as an example. For long description in Notes pane, press F6."/>
          <p:cNvPicPr>
            <a:picLocks noChangeAspect="1"/>
          </p:cNvPicPr>
          <p:nvPr/>
        </p:nvPicPr>
        <p:blipFill>
          <a:blip r:embed="rId9"/>
          <a:stretch>
            <a:fillRect/>
          </a:stretch>
        </p:blipFill>
        <p:spPr>
          <a:xfrm>
            <a:off x="4779424" y="1683878"/>
            <a:ext cx="3857496" cy="2542687"/>
          </a:xfrm>
          <a:prstGeom prst="rect">
            <a:avLst/>
          </a:prstGeom>
        </p:spPr>
      </p:pic>
    </p:spTree>
    <p:extLst>
      <p:ext uri="{BB962C8B-B14F-4D97-AF65-F5344CB8AC3E}">
        <p14:creationId xmlns:p14="http://schemas.microsoft.com/office/powerpoint/2010/main" val="342232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3.10 The Effect of an Increase in Supply on Equilibrium </a:t>
            </a:r>
            <a:r>
              <a:rPr lang="en-US" sz="2000" b="0" noProof="0" dirty="0"/>
              <a:t>(2 of 2)</a:t>
            </a:r>
            <a:endParaRPr lang="en-US" sz="2000" noProof="0" dirty="0"/>
          </a:p>
        </p:txBody>
      </p:sp>
      <p:sp>
        <p:nvSpPr>
          <p:cNvPr id="2" name="Content Placeholder 1"/>
          <p:cNvSpPr>
            <a:spLocks noGrp="1"/>
          </p:cNvSpPr>
          <p:nvPr>
            <p:ph sz="quarter" idx="13"/>
          </p:nvPr>
        </p:nvSpPr>
        <p:spPr>
          <a:xfrm>
            <a:off x="457202" y="1552574"/>
            <a:ext cx="3390404" cy="3687764"/>
          </a:xfrm>
        </p:spPr>
        <p:txBody>
          <a:bodyPr/>
          <a:lstStyle/>
          <a:p>
            <a:pPr marL="0" lvl="0" indent="0">
              <a:buSzPts val="2200"/>
              <a:buNone/>
            </a:pPr>
            <a:r>
              <a:rPr lang="en-US" sz="2200" noProof="0" dirty="0">
                <a:solidFill>
                  <a:schemeClr val="tx1"/>
                </a:solidFill>
              </a:rPr>
              <a:t>By how much will the price fall? By how much will quantity rise?</a:t>
            </a:r>
          </a:p>
          <a:p>
            <a:pPr marL="0" lvl="0" indent="0">
              <a:buSzPts val="2200"/>
              <a:buNone/>
            </a:pPr>
            <a:r>
              <a:rPr lang="en-US" sz="2200" noProof="0" dirty="0">
                <a:solidFill>
                  <a:schemeClr val="tx1"/>
                </a:solidFill>
              </a:rPr>
              <a:t>We cannot say, without knowing more information.</a:t>
            </a:r>
          </a:p>
          <a:p>
            <a:pPr marL="0" lvl="0" indent="0">
              <a:buSzPts val="2200"/>
              <a:buNone/>
            </a:pPr>
            <a:r>
              <a:rPr lang="en-US" sz="2200" noProof="0" dirty="0">
                <a:solidFill>
                  <a:schemeClr val="tx1"/>
                </a:solidFill>
              </a:rPr>
              <a:t>For now, we can only predict that price will fall and quantity will rise.</a:t>
            </a:r>
          </a:p>
        </p:txBody>
      </p:sp>
      <p:pic>
        <p:nvPicPr>
          <p:cNvPr id="5" name="Picture 4" descr="A graph depicts the effect of an increase in supply on the equilibrium, using shoe sales as an example. For long description in Notes pane, press F6."/>
          <p:cNvPicPr>
            <a:picLocks noChangeAspect="1"/>
          </p:cNvPicPr>
          <p:nvPr/>
        </p:nvPicPr>
        <p:blipFill>
          <a:blip r:embed="rId3"/>
          <a:stretch>
            <a:fillRect/>
          </a:stretch>
        </p:blipFill>
        <p:spPr>
          <a:xfrm>
            <a:off x="4347153" y="1557338"/>
            <a:ext cx="4328535" cy="2853175"/>
          </a:xfrm>
          <a:prstGeom prst="rect">
            <a:avLst/>
          </a:prstGeom>
        </p:spPr>
      </p:pic>
    </p:spTree>
    <p:extLst>
      <p:ext uri="{BB962C8B-B14F-4D97-AF65-F5344CB8AC3E}">
        <p14:creationId xmlns:p14="http://schemas.microsoft.com/office/powerpoint/2010/main" val="2171925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2600" noProof="0" dirty="0"/>
              <a:t>Table 3.3 How Shifts in Demand and Supply Affect Equilibrium Price (</a:t>
            </a:r>
            <a:r>
              <a:rPr lang="en-US" sz="2600" i="1" noProof="0" dirty="0"/>
              <a:t>P</a:t>
            </a:r>
            <a:r>
              <a:rPr lang="en-US" sz="2600" noProof="0" dirty="0"/>
              <a:t>) and Quantity (</a:t>
            </a:r>
            <a:r>
              <a:rPr lang="en-US" sz="2600" i="1" noProof="0" dirty="0"/>
              <a:t>Q</a:t>
            </a:r>
            <a:r>
              <a:rPr lang="en-US" sz="2600" noProof="0" dirty="0"/>
              <a:t>) </a:t>
            </a:r>
            <a:r>
              <a:rPr lang="en-US" sz="2000" b="0" noProof="0" dirty="0"/>
              <a:t>(1 of 2)</a:t>
            </a:r>
            <a:endParaRPr lang="en-US" sz="2000" noProof="0" dirty="0"/>
          </a:p>
        </p:txBody>
      </p:sp>
      <p:graphicFrame>
        <p:nvGraphicFramePr>
          <p:cNvPr id="2" name="Table 1"/>
          <p:cNvGraphicFramePr>
            <a:graphicFrameLocks noGrp="1"/>
          </p:cNvGraphicFramePr>
          <p:nvPr>
            <p:extLst>
              <p:ext uri="{D42A27DB-BD31-4B8C-83A1-F6EECF244321}">
                <p14:modId xmlns:p14="http://schemas.microsoft.com/office/powerpoint/2010/main" val="2477270843"/>
              </p:ext>
            </p:extLst>
          </p:nvPr>
        </p:nvGraphicFramePr>
        <p:xfrm>
          <a:off x="470160" y="1589089"/>
          <a:ext cx="8229600" cy="4041002"/>
        </p:xfrm>
        <a:graphic>
          <a:graphicData uri="http://schemas.openxmlformats.org/drawingml/2006/table">
            <a:tbl>
              <a:tblPr firstRow="1" bandRow="1">
                <a:tableStyleId>{2D5ABB26-0587-4C30-8999-92F81FD0307C}</a:tableStyleId>
              </a:tblPr>
              <a:tblGrid>
                <a:gridCol w="2057400">
                  <a:extLst>
                    <a:ext uri="{9D8B030D-6E8A-4147-A177-3AD203B41FA5}">
                      <a16:colId xmlns:a16="http://schemas.microsoft.com/office/drawing/2014/main" val="2265982847"/>
                    </a:ext>
                  </a:extLst>
                </a:gridCol>
                <a:gridCol w="2057400">
                  <a:extLst>
                    <a:ext uri="{9D8B030D-6E8A-4147-A177-3AD203B41FA5}">
                      <a16:colId xmlns:a16="http://schemas.microsoft.com/office/drawing/2014/main" val="2007499931"/>
                    </a:ext>
                  </a:extLst>
                </a:gridCol>
                <a:gridCol w="2057400">
                  <a:extLst>
                    <a:ext uri="{9D8B030D-6E8A-4147-A177-3AD203B41FA5}">
                      <a16:colId xmlns:a16="http://schemas.microsoft.com/office/drawing/2014/main" val="2110954357"/>
                    </a:ext>
                  </a:extLst>
                </a:gridCol>
                <a:gridCol w="2057400">
                  <a:extLst>
                    <a:ext uri="{9D8B030D-6E8A-4147-A177-3AD203B41FA5}">
                      <a16:colId xmlns:a16="http://schemas.microsoft.com/office/drawing/2014/main" val="1611358147"/>
                    </a:ext>
                  </a:extLst>
                </a:gridCol>
              </a:tblGrid>
              <a:tr h="702627">
                <a:tc>
                  <a:txBody>
                    <a:bodyPr/>
                    <a:lstStyle/>
                    <a:p>
                      <a:pPr marL="0" marR="0" lvl="0" indent="0" algn="l" rtl="0">
                        <a:lnSpc>
                          <a:spcPct val="100000"/>
                        </a:lnSpc>
                        <a:spcBef>
                          <a:spcPts val="0"/>
                        </a:spcBef>
                        <a:spcAft>
                          <a:spcPts val="0"/>
                        </a:spcAft>
                        <a:buClr>
                          <a:schemeClr val="lt1"/>
                        </a:buClr>
                        <a:buSzPts val="1400"/>
                        <a:buFont typeface="Arial"/>
                        <a:buNone/>
                      </a:pPr>
                      <a:r>
                        <a:rPr lang="en-US" sz="100" b="1" u="none" strike="noStrike" cap="none" dirty="0">
                          <a:solidFill>
                            <a:schemeClr val="tx1"/>
                          </a:solidFill>
                          <a:latin typeface="+mn-lt"/>
                          <a:ea typeface="Arial"/>
                          <a:cs typeface="Arial"/>
                          <a:sym typeface="Arial"/>
                        </a:rPr>
                        <a:t>Blank</a:t>
                      </a:r>
                      <a:endParaRPr sz="1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Unchanged</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Shifts to the Right</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Shifts</a:t>
                      </a:r>
                      <a:r>
                        <a:rPr lang="en-US" sz="1600" b="1" u="none" strike="noStrike" cap="none" baseline="0" dirty="0">
                          <a:solidFill>
                            <a:schemeClr val="tx1"/>
                          </a:solidFill>
                          <a:latin typeface="+mn-lt"/>
                          <a:ea typeface="Arial"/>
                          <a:cs typeface="Arial"/>
                          <a:sym typeface="Arial"/>
                        </a:rPr>
                        <a:t> </a:t>
                      </a:r>
                      <a:r>
                        <a:rPr lang="en-US" sz="1600" b="1" u="none" strike="noStrike" cap="none" dirty="0">
                          <a:solidFill>
                            <a:schemeClr val="tx1"/>
                          </a:solidFill>
                          <a:latin typeface="+mn-lt"/>
                          <a:ea typeface="Arial"/>
                          <a:cs typeface="Arial"/>
                          <a:sym typeface="Arial"/>
                        </a:rPr>
                        <a:t>to the Left</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0842046"/>
                  </a:ext>
                </a:extLst>
              </a:tr>
              <a:tr h="690699">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Demand Curve Unchanged</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unchanged</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unchanged</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0145218"/>
                  </a:ext>
                </a:extLst>
              </a:tr>
              <a:tr h="1231745">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Demand Curve Shifts to the Right</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endParaRPr lang="en-US" sz="1600" i="1" u="none" strike="noStrike" cap="none" dirty="0">
                        <a:solidFill>
                          <a:schemeClr val="tx1"/>
                        </a:solidFill>
                        <a:latin typeface="+mn-lt"/>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FFFFFF"/>
                        </a:buClr>
                        <a:buSzPts val="1400"/>
                        <a:buFont typeface="Arial"/>
                        <a:buNone/>
                        <a:tabLst/>
                        <a:defRPr/>
                      </a:pPr>
                      <a:r>
                        <a:rPr kumimoji="0" lang="en-US" sz="100" b="0" i="0" u="none" strike="noStrike" kern="0" cap="none" spc="0" normalizeH="0" baseline="0" noProof="0" dirty="0">
                          <a:ln>
                            <a:noFill/>
                          </a:ln>
                          <a:solidFill>
                            <a:srgbClr val="000000"/>
                          </a:solidFill>
                          <a:effectLst/>
                          <a:uLnTx/>
                          <a:uFillTx/>
                          <a:latin typeface="+mn-lt"/>
                          <a:ea typeface="Arial"/>
                          <a:cs typeface="Arial"/>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FFFFFF"/>
                        </a:buClr>
                        <a:buSzPts val="1400"/>
                        <a:buFont typeface="Arial"/>
                        <a:buNone/>
                        <a:tabLst/>
                        <a:defRPr/>
                      </a:pPr>
                      <a:r>
                        <a:rPr kumimoji="0" lang="en-US" sz="100" b="0" i="0" u="none" strike="noStrike" kern="0" cap="none" spc="0" normalizeH="0" baseline="0" noProof="0" dirty="0">
                          <a:ln>
                            <a:noFill/>
                          </a:ln>
                          <a:solidFill>
                            <a:srgbClr val="000000"/>
                          </a:solidFill>
                          <a:effectLst/>
                          <a:uLnTx/>
                          <a:uFillTx/>
                          <a:latin typeface="+mn-lt"/>
                          <a:ea typeface="Arial"/>
                          <a:cs typeface="Arial"/>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0574626"/>
                  </a:ext>
                </a:extLst>
              </a:tr>
              <a:tr h="1415931">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Demand Curve Shifts to the Left</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endParaRPr lang="en-US" sz="1600" i="1" u="none" strike="noStrike" cap="none" dirty="0">
                        <a:solidFill>
                          <a:schemeClr val="tx1"/>
                        </a:solidFill>
                        <a:latin typeface="+mn-lt"/>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FFFFFF"/>
                        </a:buClr>
                        <a:buSzPts val="1400"/>
                        <a:buFont typeface="Arial"/>
                        <a:buNone/>
                        <a:tabLst/>
                        <a:defRPr/>
                      </a:pPr>
                      <a:r>
                        <a:rPr kumimoji="0" lang="en-US" sz="100" b="0" i="0" u="none" strike="noStrike" kern="0" cap="none" spc="0" normalizeH="0" baseline="0" noProof="0" dirty="0">
                          <a:ln>
                            <a:noFill/>
                          </a:ln>
                          <a:solidFill>
                            <a:srgbClr val="000000"/>
                          </a:solidFill>
                          <a:effectLst/>
                          <a:uLnTx/>
                          <a:uFillTx/>
                          <a:latin typeface="+mn-lt"/>
                          <a:ea typeface="Arial"/>
                          <a:cs typeface="Arial"/>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FFFFFF"/>
                        </a:buClr>
                        <a:buSzPts val="1400"/>
                        <a:buFont typeface="Arial"/>
                        <a:buNone/>
                        <a:tabLst/>
                        <a:defRPr/>
                      </a:pPr>
                      <a:r>
                        <a:rPr kumimoji="0" lang="en-US" sz="100" b="0" i="0" u="none" strike="noStrike" kern="0" cap="none" spc="0" normalizeH="0" baseline="0" noProof="0" dirty="0">
                          <a:ln>
                            <a:noFill/>
                          </a:ln>
                          <a:solidFill>
                            <a:srgbClr val="000000"/>
                          </a:solidFill>
                          <a:effectLst/>
                          <a:uLnTx/>
                          <a:uFillTx/>
                          <a:latin typeface="+mn-lt"/>
                          <a:ea typeface="Arial"/>
                          <a:cs typeface="Arial"/>
                          <a:sym typeface="Arial"/>
                        </a:rPr>
                        <a:t>Blank</a:t>
                      </a:r>
                      <a:endParaRPr kumimoji="0" lang="en-US" sz="100" b="0" i="0" u="none" strike="noStrike" kern="0" cap="none" spc="0" normalizeH="0" baseline="0" noProof="0" dirty="0">
                        <a:ln>
                          <a:noFill/>
                        </a:ln>
                        <a:solidFill>
                          <a:srgbClr val="000000"/>
                        </a:solidFill>
                        <a:effectLst/>
                        <a:uLnTx/>
                        <a:uFillTx/>
                        <a:latin typeface="+mn-lt"/>
                        <a:ea typeface="+mn-ea"/>
                        <a:cs typeface="+mn-cs"/>
                        <a:sym typeface="Arial"/>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2022154"/>
                  </a:ext>
                </a:extLst>
              </a:tr>
            </a:tbl>
          </a:graphicData>
        </a:graphic>
      </p:graphicFrame>
    </p:spTree>
    <p:extLst>
      <p:ext uri="{BB962C8B-B14F-4D97-AF65-F5344CB8AC3E}">
        <p14:creationId xmlns:p14="http://schemas.microsoft.com/office/powerpoint/2010/main" val="314924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3.11 Shifts in Demand and Supply Over Time </a:t>
            </a:r>
            <a:r>
              <a:rPr lang="en-US" sz="2000" b="0" noProof="0" dirty="0"/>
              <a:t>(1 of 3)</a:t>
            </a:r>
            <a:endParaRPr lang="en-US" sz="2000" noProof="0" dirty="0"/>
          </a:p>
        </p:txBody>
      </p:sp>
      <p:sp>
        <p:nvSpPr>
          <p:cNvPr id="4" name="Content Placeholder 3"/>
          <p:cNvSpPr>
            <a:spLocks noGrp="1"/>
          </p:cNvSpPr>
          <p:nvPr>
            <p:ph sz="quarter" idx="15"/>
          </p:nvPr>
        </p:nvSpPr>
        <p:spPr>
          <a:xfrm>
            <a:off x="457200" y="1558412"/>
            <a:ext cx="3657600" cy="4491659"/>
          </a:xfrm>
        </p:spPr>
        <p:txBody>
          <a:bodyPr/>
          <a:lstStyle/>
          <a:p>
            <a:pPr marL="0" lvl="0" indent="0">
              <a:spcBef>
                <a:spcPts val="0"/>
              </a:spcBef>
              <a:buSzPts val="2200"/>
              <a:buNone/>
            </a:pPr>
            <a:r>
              <a:rPr lang="en-US" sz="2200" noProof="0" dirty="0"/>
              <a:t>Over time, it is likely that </a:t>
            </a:r>
            <a:r>
              <a:rPr lang="en-US" sz="2200" b="1" noProof="0" dirty="0"/>
              <a:t>both </a:t>
            </a:r>
            <a:r>
              <a:rPr lang="en-US" sz="2200" noProof="0" dirty="0"/>
              <a:t>demand and supply will change.</a:t>
            </a:r>
          </a:p>
          <a:p>
            <a:pPr marL="0" lvl="0" indent="0">
              <a:buSzPts val="2200"/>
              <a:buNone/>
            </a:pPr>
            <a:r>
              <a:rPr lang="en-US" sz="2200" noProof="0" dirty="0"/>
              <a:t>For example, as new firms enter the market for water bottles </a:t>
            </a:r>
            <a:r>
              <a:rPr lang="en-US" sz="2200" b="1" noProof="0" dirty="0"/>
              <a:t>and </a:t>
            </a:r>
            <a:r>
              <a:rPr lang="en-US" sz="2200" noProof="0" dirty="0"/>
              <a:t>incomes increase, we expect:</a:t>
            </a:r>
          </a:p>
          <a:p>
            <a:pPr marL="255600" lvl="0"/>
            <a:r>
              <a:rPr lang="en-US" sz="2200" noProof="0" dirty="0"/>
              <a:t>The supply curve will shift to the right, </a:t>
            </a:r>
            <a:r>
              <a:rPr lang="en-US" sz="2200" b="1" noProof="0" dirty="0"/>
              <a:t>and</a:t>
            </a:r>
          </a:p>
          <a:p>
            <a:pPr marL="255600" lvl="0"/>
            <a:r>
              <a:rPr lang="en-US" sz="2200" noProof="0" dirty="0"/>
              <a:t>The demand curve will shift to the right.</a:t>
            </a:r>
          </a:p>
        </p:txBody>
      </p:sp>
      <p:pic>
        <p:nvPicPr>
          <p:cNvPr id="2" name="Picture 1" descr="A graph depicts shifts in demand and supply over time, using bottle sales as an example. For long description in Notes pane, press F6."/>
          <p:cNvPicPr>
            <a:picLocks noChangeAspect="1"/>
          </p:cNvPicPr>
          <p:nvPr/>
        </p:nvPicPr>
        <p:blipFill rotWithShape="1">
          <a:blip r:embed="rId3"/>
          <a:srcRect l="4373"/>
          <a:stretch/>
        </p:blipFill>
        <p:spPr>
          <a:xfrm>
            <a:off x="4309490" y="2117200"/>
            <a:ext cx="4442421" cy="3182388"/>
          </a:xfrm>
          <a:prstGeom prst="rect">
            <a:avLst/>
          </a:prstGeom>
        </p:spPr>
      </p:pic>
    </p:spTree>
    <p:extLst>
      <p:ext uri="{BB962C8B-B14F-4D97-AF65-F5344CB8AC3E}">
        <p14:creationId xmlns:p14="http://schemas.microsoft.com/office/powerpoint/2010/main" val="1746520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3.11 Shifts in Demand and Supply Over Time </a:t>
            </a:r>
            <a:r>
              <a:rPr lang="en-US" sz="2000" b="0" noProof="0" dirty="0"/>
              <a:t>(2 of 3)</a:t>
            </a:r>
            <a:endParaRPr lang="en-US" sz="2000" noProof="0" dirty="0"/>
          </a:p>
        </p:txBody>
      </p:sp>
      <p:sp>
        <p:nvSpPr>
          <p:cNvPr id="4" name="Content Placeholder 3"/>
          <p:cNvSpPr>
            <a:spLocks noGrp="1"/>
          </p:cNvSpPr>
          <p:nvPr>
            <p:ph sz="quarter" idx="15"/>
          </p:nvPr>
        </p:nvSpPr>
        <p:spPr>
          <a:xfrm>
            <a:off x="457200" y="1558413"/>
            <a:ext cx="3586163" cy="458277"/>
          </a:xfrm>
        </p:spPr>
        <p:txBody>
          <a:bodyPr/>
          <a:lstStyle/>
          <a:p>
            <a:pPr marL="0" lvl="0" indent="0">
              <a:spcBef>
                <a:spcPts val="0"/>
              </a:spcBef>
              <a:buSzPts val="2200"/>
              <a:buNone/>
            </a:pPr>
            <a:r>
              <a:rPr lang="en-US" sz="2000" noProof="0" dirty="0">
                <a:solidFill>
                  <a:schemeClr val="tx1"/>
                </a:solidFill>
              </a:rPr>
              <a:t>What does our model predict?</a:t>
            </a:r>
          </a:p>
        </p:txBody>
      </p:sp>
      <p:graphicFrame>
        <p:nvGraphicFramePr>
          <p:cNvPr id="8" name="Object 7" descr="Increase in supply leads to decrease in price and increase in quantity. Increase in demand leads to increase in price and increase in quantity."/>
          <p:cNvGraphicFramePr>
            <a:graphicFrameLocks noChangeAspect="1"/>
          </p:cNvGraphicFramePr>
          <p:nvPr>
            <p:extLst>
              <p:ext uri="{D42A27DB-BD31-4B8C-83A1-F6EECF244321}">
                <p14:modId xmlns:p14="http://schemas.microsoft.com/office/powerpoint/2010/main" val="2375839990"/>
              </p:ext>
            </p:extLst>
          </p:nvPr>
        </p:nvGraphicFramePr>
        <p:xfrm>
          <a:off x="549275" y="2168525"/>
          <a:ext cx="2352675" cy="735013"/>
        </p:xfrm>
        <a:graphic>
          <a:graphicData uri="http://schemas.openxmlformats.org/presentationml/2006/ole">
            <mc:AlternateContent xmlns:mc="http://schemas.openxmlformats.org/markup-compatibility/2006">
              <mc:Choice xmlns:v="urn:schemas-microsoft-com:vml" Requires="v">
                <p:oleObj name="Equation" r:id="rId3" imgW="1460160" imgH="457200" progId="Equation.DSMT4">
                  <p:embed/>
                </p:oleObj>
              </mc:Choice>
              <mc:Fallback>
                <p:oleObj name="Equation" r:id="rId3" imgW="1460160" imgH="457200" progId="Equation.DSMT4">
                  <p:embed/>
                  <p:pic>
                    <p:nvPicPr>
                      <p:cNvPr id="8" name="Object 7" descr="Increase in supply leads to decrease in price and increase in quantity. Increase in demand leads to increase in price and increase in quantity."/>
                      <p:cNvPicPr/>
                      <p:nvPr/>
                    </p:nvPicPr>
                    <p:blipFill>
                      <a:blip r:embed="rId4"/>
                      <a:stretch>
                        <a:fillRect/>
                      </a:stretch>
                    </p:blipFill>
                    <p:spPr>
                      <a:xfrm>
                        <a:off x="549275" y="2168525"/>
                        <a:ext cx="2352675" cy="735013"/>
                      </a:xfrm>
                      <a:prstGeom prst="rect">
                        <a:avLst/>
                      </a:prstGeom>
                    </p:spPr>
                  </p:pic>
                </p:oleObj>
              </mc:Fallback>
            </mc:AlternateContent>
          </a:graphicData>
        </a:graphic>
      </p:graphicFrame>
      <p:sp>
        <p:nvSpPr>
          <p:cNvPr id="2" name="Content Placeholder 1"/>
          <p:cNvSpPr>
            <a:spLocks noGrp="1"/>
          </p:cNvSpPr>
          <p:nvPr>
            <p:ph sz="quarter" idx="15"/>
          </p:nvPr>
        </p:nvSpPr>
        <p:spPr>
          <a:xfrm>
            <a:off x="457200" y="3051955"/>
            <a:ext cx="3444240" cy="2850078"/>
          </a:xfrm>
        </p:spPr>
        <p:txBody>
          <a:bodyPr/>
          <a:lstStyle/>
          <a:p>
            <a:pPr marL="0" lvl="0" indent="0">
              <a:buSzPts val="2200"/>
              <a:buNone/>
            </a:pPr>
            <a:r>
              <a:rPr lang="en-US" sz="2000" noProof="0" dirty="0">
                <a:solidFill>
                  <a:schemeClr val="tx1"/>
                </a:solidFill>
              </a:rPr>
              <a:t>So we can be sure equilibrium quantity will rise, but the effect on the equilibrium price is not clear.</a:t>
            </a:r>
          </a:p>
          <a:p>
            <a:pPr marL="0" lvl="0" indent="0">
              <a:buSzPts val="2200"/>
              <a:buNone/>
            </a:pPr>
            <a:r>
              <a:rPr lang="en-US" sz="2000" noProof="0" dirty="0">
                <a:solidFill>
                  <a:schemeClr val="tx1"/>
                </a:solidFill>
              </a:rPr>
              <a:t>This panel shows demand shifting more than supply: equilibrium price and quantity both rise.</a:t>
            </a:r>
          </a:p>
        </p:txBody>
      </p:sp>
      <p:pic>
        <p:nvPicPr>
          <p:cNvPr id="3" name="Picture 2" descr="A graph depicts shifts in demand and supply over time, using bottle sales as an example. For long description in Notes pane, press F6."/>
          <p:cNvPicPr>
            <a:picLocks noChangeAspect="1"/>
          </p:cNvPicPr>
          <p:nvPr/>
        </p:nvPicPr>
        <p:blipFill>
          <a:blip r:embed="rId5"/>
          <a:stretch>
            <a:fillRect/>
          </a:stretch>
        </p:blipFill>
        <p:spPr>
          <a:xfrm>
            <a:off x="4103883" y="2176412"/>
            <a:ext cx="4645555" cy="3182388"/>
          </a:xfrm>
          <a:prstGeom prst="rect">
            <a:avLst/>
          </a:prstGeom>
        </p:spPr>
      </p:pic>
    </p:spTree>
    <p:extLst>
      <p:ext uri="{BB962C8B-B14F-4D97-AF65-F5344CB8AC3E}">
        <p14:creationId xmlns:p14="http://schemas.microsoft.com/office/powerpoint/2010/main" val="3223746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fade">
                                      <p:cBhvr>
                                        <p:cTn id="15" dur="500"/>
                                        <p:tgtEl>
                                          <p:spTgt spid="2">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Effect transition="in" filter="fade">
                                      <p:cBhvr>
                                        <p:cTn id="19" dur="500"/>
                                        <p:tgtEl>
                                          <p:spTgt spid="2">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3.1 The Demand Side of the Market</a:t>
            </a:r>
          </a:p>
        </p:txBody>
      </p:sp>
      <p:sp>
        <p:nvSpPr>
          <p:cNvPr id="4" name="Content Placeholder 3"/>
          <p:cNvSpPr>
            <a:spLocks noGrp="1"/>
          </p:cNvSpPr>
          <p:nvPr>
            <p:ph sz="quarter" idx="13"/>
          </p:nvPr>
        </p:nvSpPr>
        <p:spPr>
          <a:xfrm>
            <a:off x="457200" y="1556326"/>
            <a:ext cx="8423564" cy="480291"/>
          </a:xfrm>
        </p:spPr>
        <p:txBody>
          <a:bodyPr/>
          <a:lstStyle/>
          <a:p>
            <a:pPr marL="432" indent="0">
              <a:buNone/>
            </a:pPr>
            <a:r>
              <a:rPr lang="en-US" sz="2000" b="1" noProof="0" dirty="0"/>
              <a:t>List and describe the variables that influence demand.</a:t>
            </a:r>
          </a:p>
        </p:txBody>
      </p:sp>
      <p:sp>
        <p:nvSpPr>
          <p:cNvPr id="5" name="Content Placeholder 4"/>
          <p:cNvSpPr>
            <a:spLocks noGrp="1"/>
          </p:cNvSpPr>
          <p:nvPr>
            <p:ph sz="quarter" idx="14"/>
          </p:nvPr>
        </p:nvSpPr>
        <p:spPr>
          <a:xfrm>
            <a:off x="457200" y="2297376"/>
            <a:ext cx="8229600" cy="2574801"/>
          </a:xfrm>
        </p:spPr>
        <p:txBody>
          <a:bodyPr/>
          <a:lstStyle/>
          <a:p>
            <a:pPr marL="0" lvl="0" indent="0">
              <a:spcBef>
                <a:spcPts val="0"/>
              </a:spcBef>
              <a:buSzPts val="2200"/>
              <a:buNone/>
            </a:pPr>
            <a:r>
              <a:rPr lang="en-US" noProof="0" dirty="0"/>
              <a:t>We begin our analysis of where prices come from by investigating how buyers behave.</a:t>
            </a:r>
          </a:p>
          <a:p>
            <a:pPr marL="255600" lvl="0"/>
            <a:r>
              <a:rPr lang="en-US" noProof="0" dirty="0"/>
              <a:t>We refer to this as </a:t>
            </a:r>
            <a:r>
              <a:rPr lang="en-US" b="1" noProof="0" dirty="0"/>
              <a:t>market demand</a:t>
            </a:r>
            <a:r>
              <a:rPr lang="en-US" noProof="0" dirty="0"/>
              <a:t>, the demand by all the consumers of a given good or service.</a:t>
            </a:r>
          </a:p>
        </p:txBody>
      </p:sp>
    </p:spTree>
    <p:extLst>
      <p:ext uri="{BB962C8B-B14F-4D97-AF65-F5344CB8AC3E}">
        <p14:creationId xmlns:p14="http://schemas.microsoft.com/office/powerpoint/2010/main" val="157413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noProof="0" dirty="0"/>
              <a:t>Figure 3.11 Shifts in Demand and Supply Over Time </a:t>
            </a:r>
            <a:r>
              <a:rPr lang="en-US" sz="2000" b="0" noProof="0" dirty="0"/>
              <a:t>(3 of 3)</a:t>
            </a:r>
            <a:endParaRPr lang="en-US" sz="2000" noProof="0" dirty="0"/>
          </a:p>
        </p:txBody>
      </p:sp>
      <p:sp>
        <p:nvSpPr>
          <p:cNvPr id="4" name="Content Placeholder 3"/>
          <p:cNvSpPr>
            <a:spLocks noGrp="1"/>
          </p:cNvSpPr>
          <p:nvPr>
            <p:ph sz="quarter" idx="15"/>
          </p:nvPr>
        </p:nvSpPr>
        <p:spPr>
          <a:xfrm>
            <a:off x="457201" y="1558412"/>
            <a:ext cx="3409406" cy="4189245"/>
          </a:xfrm>
        </p:spPr>
        <p:txBody>
          <a:bodyPr/>
          <a:lstStyle/>
          <a:p>
            <a:pPr marL="0" lvl="0" indent="0">
              <a:spcBef>
                <a:spcPts val="0"/>
              </a:spcBef>
              <a:buSzPts val="2200"/>
              <a:buNone/>
            </a:pPr>
            <a:r>
              <a:rPr lang="en-US" sz="2000" noProof="0" dirty="0">
                <a:solidFill>
                  <a:schemeClr val="tx1"/>
                </a:solidFill>
              </a:rPr>
              <a:t>This panel shows supply shifting more than demand: quantity rises, but equilibrium price falls.</a:t>
            </a:r>
          </a:p>
          <a:p>
            <a:pPr marL="0" lvl="0" indent="0">
              <a:buSzPts val="2200"/>
              <a:buNone/>
            </a:pPr>
            <a:r>
              <a:rPr lang="en-US" sz="2000" noProof="0" dirty="0">
                <a:solidFill>
                  <a:schemeClr val="tx1"/>
                </a:solidFill>
              </a:rPr>
              <a:t>Without knowing the relative size of the changes, the effect on the equilibrium price is ambiguous.</a:t>
            </a:r>
          </a:p>
          <a:p>
            <a:pPr marL="0" lvl="0" indent="0">
              <a:buSzPts val="2200"/>
              <a:buNone/>
            </a:pPr>
            <a:r>
              <a:rPr lang="en-US" sz="2000" noProof="0" dirty="0">
                <a:solidFill>
                  <a:schemeClr val="tx1"/>
                </a:solidFill>
              </a:rPr>
              <a:t>It is possible, but unlikely, that the equilibrium price will remain unchanged.</a:t>
            </a:r>
          </a:p>
        </p:txBody>
      </p:sp>
      <p:pic>
        <p:nvPicPr>
          <p:cNvPr id="2" name="Picture 1" descr="Graphs B depict shifts in demand and supply over time, using bottle sales as an example. For long description in Notes pane, press F6."/>
          <p:cNvPicPr>
            <a:picLocks noChangeAspect="1"/>
          </p:cNvPicPr>
          <p:nvPr/>
        </p:nvPicPr>
        <p:blipFill>
          <a:blip r:embed="rId3"/>
          <a:stretch>
            <a:fillRect/>
          </a:stretch>
        </p:blipFill>
        <p:spPr>
          <a:xfrm>
            <a:off x="4053438" y="1839698"/>
            <a:ext cx="4633362" cy="3383573"/>
          </a:xfrm>
          <a:prstGeom prst="rect">
            <a:avLst/>
          </a:prstGeom>
        </p:spPr>
      </p:pic>
    </p:spTree>
    <p:extLst>
      <p:ext uri="{BB962C8B-B14F-4D97-AF65-F5344CB8AC3E}">
        <p14:creationId xmlns:p14="http://schemas.microsoft.com/office/powerpoint/2010/main" val="3253347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2600" noProof="0" dirty="0"/>
              <a:t>Table 3.3 How Shifts in Demand and Supply Affect Equilibrium Price (</a:t>
            </a:r>
            <a:r>
              <a:rPr lang="en-US" sz="2600" i="1" noProof="0" dirty="0"/>
              <a:t>P</a:t>
            </a:r>
            <a:r>
              <a:rPr lang="en-US" sz="2600" noProof="0" dirty="0"/>
              <a:t>) and Quantity (</a:t>
            </a:r>
            <a:r>
              <a:rPr lang="en-US" sz="2600" i="1" noProof="0" dirty="0"/>
              <a:t>Q</a:t>
            </a:r>
            <a:r>
              <a:rPr lang="en-US" sz="2600" noProof="0" dirty="0"/>
              <a:t>) </a:t>
            </a:r>
            <a:r>
              <a:rPr lang="en-US" sz="2000" b="0" noProof="0" dirty="0"/>
              <a:t>(2 of 2)</a:t>
            </a:r>
            <a:endParaRPr lang="en-US" sz="2000" noProof="0" dirty="0"/>
          </a:p>
        </p:txBody>
      </p:sp>
      <p:graphicFrame>
        <p:nvGraphicFramePr>
          <p:cNvPr id="2" name="Table 1"/>
          <p:cNvGraphicFramePr>
            <a:graphicFrameLocks noGrp="1"/>
          </p:cNvGraphicFramePr>
          <p:nvPr>
            <p:extLst>
              <p:ext uri="{D42A27DB-BD31-4B8C-83A1-F6EECF244321}">
                <p14:modId xmlns:p14="http://schemas.microsoft.com/office/powerpoint/2010/main" val="2811403106"/>
              </p:ext>
            </p:extLst>
          </p:nvPr>
        </p:nvGraphicFramePr>
        <p:xfrm>
          <a:off x="468311" y="1552552"/>
          <a:ext cx="8207376" cy="3291880"/>
        </p:xfrm>
        <a:graphic>
          <a:graphicData uri="http://schemas.openxmlformats.org/drawingml/2006/table">
            <a:tbl>
              <a:tblPr firstRow="1" bandRow="1">
                <a:tableStyleId>{2D5ABB26-0587-4C30-8999-92F81FD0307C}</a:tableStyleId>
              </a:tblPr>
              <a:tblGrid>
                <a:gridCol w="2051844">
                  <a:extLst>
                    <a:ext uri="{9D8B030D-6E8A-4147-A177-3AD203B41FA5}">
                      <a16:colId xmlns:a16="http://schemas.microsoft.com/office/drawing/2014/main" val="3683384008"/>
                    </a:ext>
                  </a:extLst>
                </a:gridCol>
                <a:gridCol w="2051844">
                  <a:extLst>
                    <a:ext uri="{9D8B030D-6E8A-4147-A177-3AD203B41FA5}">
                      <a16:colId xmlns:a16="http://schemas.microsoft.com/office/drawing/2014/main" val="1096916888"/>
                    </a:ext>
                  </a:extLst>
                </a:gridCol>
                <a:gridCol w="2051844">
                  <a:extLst>
                    <a:ext uri="{9D8B030D-6E8A-4147-A177-3AD203B41FA5}">
                      <a16:colId xmlns:a16="http://schemas.microsoft.com/office/drawing/2014/main" val="3488534045"/>
                    </a:ext>
                  </a:extLst>
                </a:gridCol>
                <a:gridCol w="2051844">
                  <a:extLst>
                    <a:ext uri="{9D8B030D-6E8A-4147-A177-3AD203B41FA5}">
                      <a16:colId xmlns:a16="http://schemas.microsoft.com/office/drawing/2014/main" val="1232433258"/>
                    </a:ext>
                  </a:extLst>
                </a:gridCol>
              </a:tblGrid>
              <a:tr h="526769">
                <a:tc>
                  <a:txBody>
                    <a:bodyPr/>
                    <a:lstStyle/>
                    <a:p>
                      <a:pPr marL="0" marR="0" lvl="0" indent="0" algn="l" rtl="0">
                        <a:lnSpc>
                          <a:spcPct val="100000"/>
                        </a:lnSpc>
                        <a:spcBef>
                          <a:spcPts val="0"/>
                        </a:spcBef>
                        <a:spcAft>
                          <a:spcPts val="0"/>
                        </a:spcAft>
                        <a:buClr>
                          <a:schemeClr val="lt1"/>
                        </a:buClr>
                        <a:buSzPts val="1400"/>
                        <a:buFont typeface="Arial"/>
                        <a:buNone/>
                      </a:pPr>
                      <a:r>
                        <a:rPr lang="en-US" sz="100" b="1" u="none" strike="noStrike" cap="none" dirty="0">
                          <a:solidFill>
                            <a:schemeClr val="tx1"/>
                          </a:solidFill>
                          <a:latin typeface="+mn-lt"/>
                          <a:ea typeface="Arial"/>
                          <a:cs typeface="Arial"/>
                          <a:sym typeface="Arial"/>
                        </a:rPr>
                        <a:t>Blank</a:t>
                      </a:r>
                      <a:endParaRPr sz="1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Unchanged</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Shifts to the Right</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Supply Curve Shifts</a:t>
                      </a:r>
                      <a:r>
                        <a:rPr lang="en-US" sz="1600" b="1" u="none" strike="noStrike" cap="none" baseline="0" dirty="0">
                          <a:solidFill>
                            <a:schemeClr val="tx1"/>
                          </a:solidFill>
                          <a:latin typeface="+mn-lt"/>
                          <a:ea typeface="Arial"/>
                          <a:cs typeface="Arial"/>
                          <a:sym typeface="Arial"/>
                        </a:rPr>
                        <a:t> </a:t>
                      </a:r>
                      <a:r>
                        <a:rPr lang="en-US" sz="1600" b="1" u="none" strike="noStrike" cap="none" dirty="0">
                          <a:solidFill>
                            <a:schemeClr val="tx1"/>
                          </a:solidFill>
                          <a:latin typeface="+mn-lt"/>
                          <a:ea typeface="Arial"/>
                          <a:cs typeface="Arial"/>
                          <a:sym typeface="Arial"/>
                        </a:rPr>
                        <a:t>to the Left</a:t>
                      </a:r>
                      <a:endParaRPr sz="1600" b="1"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161348"/>
                  </a:ext>
                </a:extLst>
              </a:tr>
              <a:tr h="483745">
                <a:tc>
                  <a:txBody>
                    <a:bodyPr/>
                    <a:lstStyle/>
                    <a:p>
                      <a:pPr marL="0" marR="0" lvl="0" indent="0" algn="l" rtl="0">
                        <a:lnSpc>
                          <a:spcPct val="100000"/>
                        </a:lnSpc>
                        <a:spcBef>
                          <a:spcPts val="0"/>
                        </a:spcBef>
                        <a:spcAft>
                          <a:spcPts val="0"/>
                        </a:spcAft>
                        <a:buClr>
                          <a:srgbClr val="000000"/>
                        </a:buClr>
                        <a:buSzPts val="1500"/>
                        <a:buFont typeface="Arial"/>
                        <a:buNone/>
                      </a:pPr>
                      <a:r>
                        <a:rPr lang="en-US" sz="1600" b="1" u="none" strike="noStrike" cap="none" dirty="0">
                          <a:solidFill>
                            <a:schemeClr val="tx1"/>
                          </a:solidFill>
                          <a:latin typeface="+mn-lt"/>
                          <a:ea typeface="Arial"/>
                          <a:cs typeface="Arial"/>
                          <a:sym typeface="Arial"/>
                        </a:rPr>
                        <a:t>Demand Curve</a:t>
                      </a:r>
                      <a:r>
                        <a:rPr lang="en-US" sz="1600" b="0" u="none" strike="noStrike" cap="none" baseline="0" dirty="0">
                          <a:solidFill>
                            <a:schemeClr val="tx1"/>
                          </a:solidFill>
                          <a:latin typeface="+mn-lt"/>
                          <a:ea typeface="Arial"/>
                          <a:cs typeface="Arial"/>
                          <a:sym typeface="Arial"/>
                        </a:rPr>
                        <a:t> </a:t>
                      </a:r>
                      <a:r>
                        <a:rPr lang="en-US" sz="1600" b="1" u="none" strike="noStrike" cap="none" dirty="0">
                          <a:solidFill>
                            <a:schemeClr val="tx1"/>
                          </a:solidFill>
                          <a:latin typeface="+mn-lt"/>
                          <a:ea typeface="Arial"/>
                          <a:cs typeface="Arial"/>
                          <a:sym typeface="Arial"/>
                        </a:rPr>
                        <a:t>Unchanged</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unchanged</a:t>
                      </a: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unchanged</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decreases</a:t>
                      </a: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731797"/>
                  </a:ext>
                </a:extLst>
              </a:tr>
              <a:tr h="882115">
                <a:tc>
                  <a:txBody>
                    <a:bodyPr/>
                    <a:lstStyle/>
                    <a:p>
                      <a:pPr marL="0" marR="0" lvl="0" indent="0" algn="l" rtl="0">
                        <a:lnSpc>
                          <a:spcPct val="100000"/>
                        </a:lnSpc>
                        <a:spcBef>
                          <a:spcPts val="0"/>
                        </a:spcBef>
                        <a:spcAft>
                          <a:spcPts val="0"/>
                        </a:spcAft>
                        <a:buClr>
                          <a:srgbClr val="000000"/>
                        </a:buClr>
                        <a:buSzPts val="1500"/>
                        <a:buFont typeface="Arial"/>
                        <a:buNone/>
                      </a:pPr>
                      <a:r>
                        <a:rPr lang="en-US" sz="1600" b="1" u="none" strike="noStrike" cap="none" dirty="0">
                          <a:solidFill>
                            <a:schemeClr val="tx1"/>
                          </a:solidFill>
                          <a:latin typeface="+mn-lt"/>
                          <a:ea typeface="Arial"/>
                          <a:cs typeface="Arial"/>
                          <a:sym typeface="Arial"/>
                        </a:rPr>
                        <a:t>Demand Curve</a:t>
                      </a:r>
                      <a:r>
                        <a:rPr lang="en-US" sz="1600" b="0" u="none" strike="noStrike" cap="none" baseline="0" dirty="0">
                          <a:solidFill>
                            <a:schemeClr val="tx1"/>
                          </a:solidFill>
                          <a:latin typeface="+mn-lt"/>
                          <a:ea typeface="Arial"/>
                          <a:cs typeface="Arial"/>
                          <a:sym typeface="Arial"/>
                        </a:rPr>
                        <a:t> </a:t>
                      </a:r>
                      <a:r>
                        <a:rPr lang="en-US" sz="1600" b="1" u="none" strike="noStrike" cap="none" dirty="0">
                          <a:solidFill>
                            <a:schemeClr val="tx1"/>
                          </a:solidFill>
                          <a:latin typeface="+mn-lt"/>
                          <a:ea typeface="Arial"/>
                          <a:cs typeface="Arial"/>
                          <a:sym typeface="Arial"/>
                        </a:rPr>
                        <a:t>Shifts to the Right</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a:t>
                      </a: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rgbClr val="C00000"/>
                          </a:solidFill>
                          <a:latin typeface="+mn-lt"/>
                          <a:ea typeface="Arial"/>
                          <a:cs typeface="Arial"/>
                          <a:sym typeface="Arial"/>
                        </a:rPr>
                        <a:t>Q </a:t>
                      </a:r>
                      <a:r>
                        <a:rPr lang="en-US" sz="1600" u="none" strike="noStrike" cap="none" dirty="0">
                          <a:solidFill>
                            <a:srgbClr val="C00000"/>
                          </a:solidFill>
                          <a:latin typeface="+mn-lt"/>
                          <a:ea typeface="Arial"/>
                          <a:cs typeface="Arial"/>
                          <a:sym typeface="Arial"/>
                        </a:rPr>
                        <a:t>increases</a:t>
                      </a:r>
                      <a:endParaRPr lang="en-US" sz="1600" u="none" strike="noStrike" cap="none" dirty="0">
                        <a:latin typeface="+mn-lt"/>
                      </a:endParaRPr>
                    </a:p>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rgbClr val="C00000"/>
                          </a:solidFill>
                          <a:latin typeface="+mn-lt"/>
                          <a:ea typeface="Arial"/>
                          <a:cs typeface="Arial"/>
                          <a:sym typeface="Arial"/>
                        </a:rPr>
                        <a:t>P </a:t>
                      </a:r>
                      <a:r>
                        <a:rPr lang="en-US" sz="1600" u="none" strike="noStrike" cap="none" dirty="0">
                          <a:solidFill>
                            <a:srgbClr val="C00000"/>
                          </a:solidFill>
                          <a:latin typeface="+mn-lt"/>
                          <a:ea typeface="Arial"/>
                          <a:cs typeface="Arial"/>
                          <a:sym typeface="Arial"/>
                        </a:rPr>
                        <a:t>increases, decreases, or is unchanged</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 decreases, or is unchanged</a:t>
                      </a:r>
                      <a:endParaRPr lang="en-US" sz="1600" u="none" strike="noStrike" cap="none" dirty="0">
                        <a:solidFill>
                          <a:schemeClr val="tx1"/>
                        </a:solidFill>
                        <a:latin typeface="+mn-lt"/>
                      </a:endParaRPr>
                    </a:p>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83115714"/>
                  </a:ext>
                </a:extLst>
              </a:tr>
              <a:tr h="882115">
                <a:tc>
                  <a:txBody>
                    <a:bodyPr/>
                    <a:lstStyle/>
                    <a:p>
                      <a:pPr marL="0" marR="0" lvl="0" indent="0" algn="l" rtl="0">
                        <a:lnSpc>
                          <a:spcPct val="100000"/>
                        </a:lnSpc>
                        <a:spcBef>
                          <a:spcPts val="0"/>
                        </a:spcBef>
                        <a:spcAft>
                          <a:spcPts val="0"/>
                        </a:spcAft>
                        <a:buClr>
                          <a:srgbClr val="000000"/>
                        </a:buClr>
                        <a:buSzPts val="1500"/>
                        <a:buFont typeface="Arial"/>
                        <a:buNone/>
                      </a:pPr>
                      <a:r>
                        <a:rPr lang="en-US" sz="1600" b="1" u="none" strike="noStrike" cap="none" dirty="0">
                          <a:solidFill>
                            <a:schemeClr val="tx1"/>
                          </a:solidFill>
                          <a:latin typeface="+mn-lt"/>
                          <a:ea typeface="Arial"/>
                          <a:cs typeface="Arial"/>
                          <a:sym typeface="Arial"/>
                        </a:rPr>
                        <a:t>Demand Curve</a:t>
                      </a:r>
                      <a:r>
                        <a:rPr lang="en-US" sz="1600" b="0" u="none" strike="noStrike" cap="none" baseline="0" dirty="0">
                          <a:solidFill>
                            <a:schemeClr val="tx1"/>
                          </a:solidFill>
                          <a:latin typeface="+mn-lt"/>
                          <a:ea typeface="Arial"/>
                          <a:cs typeface="Arial"/>
                          <a:sym typeface="Arial"/>
                        </a:rPr>
                        <a:t> </a:t>
                      </a:r>
                      <a:r>
                        <a:rPr lang="en-US" sz="1600" b="1" u="none" strike="noStrike" cap="none" dirty="0">
                          <a:solidFill>
                            <a:schemeClr val="tx1"/>
                          </a:solidFill>
                          <a:latin typeface="+mn-lt"/>
                          <a:ea typeface="Arial"/>
                          <a:cs typeface="Arial"/>
                          <a:sym typeface="Arial"/>
                        </a:rPr>
                        <a:t>Shifts to the Left</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decreases</a:t>
                      </a:r>
                    </a:p>
                    <a:p>
                      <a:pPr marL="0" marR="0" lvl="0" indent="0" algn="l" rtl="0">
                        <a:lnSpc>
                          <a:spcPct val="100000"/>
                        </a:lnSpc>
                        <a:spcBef>
                          <a:spcPts val="0"/>
                        </a:spcBef>
                        <a:spcAft>
                          <a:spcPts val="0"/>
                        </a:spcAft>
                        <a:buClr>
                          <a:srgbClr val="000000"/>
                        </a:buClr>
                        <a:buSzPts val="14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decreases</a:t>
                      </a:r>
                      <a:endParaRPr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increases, decreases, or is unchanged </a:t>
                      </a:r>
                    </a:p>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decreases</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Q </a:t>
                      </a:r>
                      <a:r>
                        <a:rPr lang="en-US" sz="1600" u="none" strike="noStrike" cap="none" dirty="0">
                          <a:solidFill>
                            <a:schemeClr val="tx1"/>
                          </a:solidFill>
                          <a:latin typeface="+mn-lt"/>
                          <a:ea typeface="Arial"/>
                          <a:cs typeface="Arial"/>
                          <a:sym typeface="Arial"/>
                        </a:rPr>
                        <a:t>decreases </a:t>
                      </a:r>
                    </a:p>
                    <a:p>
                      <a:pPr marL="0" marR="0" lvl="0" indent="0" algn="l" rtl="0">
                        <a:lnSpc>
                          <a:spcPct val="100000"/>
                        </a:lnSpc>
                        <a:spcBef>
                          <a:spcPts val="0"/>
                        </a:spcBef>
                        <a:spcAft>
                          <a:spcPts val="0"/>
                        </a:spcAft>
                        <a:buClr>
                          <a:srgbClr val="000000"/>
                        </a:buClr>
                        <a:buSzPts val="1500"/>
                        <a:buFont typeface="Arial"/>
                        <a:buNone/>
                      </a:pPr>
                      <a:r>
                        <a:rPr lang="en-US" sz="1600" i="1" u="none" strike="noStrike" cap="none" dirty="0">
                          <a:solidFill>
                            <a:schemeClr val="tx1"/>
                          </a:solidFill>
                          <a:latin typeface="+mn-lt"/>
                          <a:ea typeface="Arial"/>
                          <a:cs typeface="Arial"/>
                          <a:sym typeface="Arial"/>
                        </a:rPr>
                        <a:t>P </a:t>
                      </a:r>
                      <a:r>
                        <a:rPr lang="en-US" sz="1600" u="none" strike="noStrike" cap="none" dirty="0">
                          <a:solidFill>
                            <a:schemeClr val="tx1"/>
                          </a:solidFill>
                          <a:latin typeface="+mn-lt"/>
                          <a:ea typeface="Arial"/>
                          <a:cs typeface="Arial"/>
                          <a:sym typeface="Arial"/>
                        </a:rPr>
                        <a:t>increases, decreases, or is unchanged</a:t>
                      </a:r>
                      <a:endParaRPr lang="en-US" sz="1600" u="none" strike="noStrike" cap="none" dirty="0">
                        <a:solidFill>
                          <a:schemeClr val="tx1"/>
                        </a:solidFill>
                        <a:latin typeface="+mn-lt"/>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47796902"/>
                  </a:ext>
                </a:extLst>
              </a:tr>
            </a:tbl>
          </a:graphicData>
        </a:graphic>
      </p:graphicFrame>
      <p:sp>
        <p:nvSpPr>
          <p:cNvPr id="9" name="Content Placeholder 8"/>
          <p:cNvSpPr>
            <a:spLocks noGrp="1"/>
          </p:cNvSpPr>
          <p:nvPr>
            <p:ph sz="quarter" idx="14"/>
          </p:nvPr>
        </p:nvSpPr>
        <p:spPr>
          <a:xfrm>
            <a:off x="457200" y="4990219"/>
            <a:ext cx="8229600" cy="571337"/>
          </a:xfrm>
        </p:spPr>
        <p:txBody>
          <a:bodyPr/>
          <a:lstStyle/>
          <a:p>
            <a:pPr marL="0" lvl="0" indent="0">
              <a:spcBef>
                <a:spcPts val="1200"/>
              </a:spcBef>
              <a:buSzPts val="2200"/>
              <a:buNone/>
            </a:pPr>
            <a:r>
              <a:rPr lang="en-US" noProof="0" dirty="0"/>
              <a:t>The cell in red is the example that we just saw.</a:t>
            </a:r>
          </a:p>
        </p:txBody>
      </p:sp>
    </p:spTree>
    <p:extLst>
      <p:ext uri="{BB962C8B-B14F-4D97-AF65-F5344CB8AC3E}">
        <p14:creationId xmlns:p14="http://schemas.microsoft.com/office/powerpoint/2010/main" val="328981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200" noProof="0" dirty="0"/>
              <a:t>Apply the Concept: Sticker Shock in the Market for Used Cars </a:t>
            </a:r>
            <a:r>
              <a:rPr lang="en-US" sz="2000" b="0" noProof="0" dirty="0"/>
              <a:t>(1 of 2)</a:t>
            </a:r>
            <a:endParaRPr lang="en-US" sz="2000" noProof="0" dirty="0"/>
          </a:p>
        </p:txBody>
      </p:sp>
      <p:pic>
        <p:nvPicPr>
          <p:cNvPr id="7" name="Picture 6" descr="A graph plots the inflation in used car prices in percent versus years. For long description in Notes pane, press F6.">
            <a:extLst>
              <a:ext uri="{FF2B5EF4-FFF2-40B4-BE49-F238E27FC236}">
                <a16:creationId xmlns:a16="http://schemas.microsoft.com/office/drawing/2014/main" id="{531EF58A-A89D-2F32-2F17-4D98741AD8D7}"/>
              </a:ext>
            </a:extLst>
          </p:cNvPr>
          <p:cNvPicPr>
            <a:picLocks noChangeAspect="1"/>
          </p:cNvPicPr>
          <p:nvPr/>
        </p:nvPicPr>
        <p:blipFill>
          <a:blip r:embed="rId3"/>
          <a:stretch>
            <a:fillRect/>
          </a:stretch>
        </p:blipFill>
        <p:spPr>
          <a:xfrm>
            <a:off x="1410421" y="1625596"/>
            <a:ext cx="6323159" cy="2828162"/>
          </a:xfrm>
          <a:prstGeom prst="rect">
            <a:avLst/>
          </a:prstGeom>
        </p:spPr>
      </p:pic>
      <p:sp>
        <p:nvSpPr>
          <p:cNvPr id="9" name="Content Placeholder 8"/>
          <p:cNvSpPr>
            <a:spLocks noGrp="1"/>
          </p:cNvSpPr>
          <p:nvPr>
            <p:ph sz="quarter" idx="15"/>
          </p:nvPr>
        </p:nvSpPr>
        <p:spPr>
          <a:xfrm>
            <a:off x="457201" y="4672208"/>
            <a:ext cx="8229600" cy="1565753"/>
          </a:xfrm>
        </p:spPr>
        <p:txBody>
          <a:bodyPr/>
          <a:lstStyle/>
          <a:p>
            <a:pPr marL="0" lvl="0" indent="0">
              <a:spcBef>
                <a:spcPts val="600"/>
              </a:spcBef>
              <a:buSzPts val="2200"/>
              <a:buNone/>
            </a:pPr>
            <a:r>
              <a:rPr lang="en-US" sz="2200" noProof="0" dirty="0"/>
              <a:t>Leading up to 2020, prices for many goods (including used cars) had been stable for a long time.</a:t>
            </a:r>
          </a:p>
          <a:p>
            <a:pPr marL="0" lvl="0" indent="0">
              <a:spcBef>
                <a:spcPts val="600"/>
              </a:spcBef>
              <a:buSzPts val="2200"/>
              <a:buNone/>
            </a:pPr>
            <a:r>
              <a:rPr lang="en-US" sz="2200" noProof="0" dirty="0"/>
              <a:t>But beginning in 2020, prices for used cars started rising at rates not seen for decades.</a:t>
            </a:r>
          </a:p>
        </p:txBody>
      </p:sp>
    </p:spTree>
    <p:extLst>
      <p:ext uri="{BB962C8B-B14F-4D97-AF65-F5344CB8AC3E}">
        <p14:creationId xmlns:p14="http://schemas.microsoft.com/office/powerpoint/2010/main" val="348234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Sticker Shock in the Market for Used Cars </a:t>
            </a:r>
            <a:r>
              <a:rPr lang="en-US" sz="2000" b="0" noProof="0" dirty="0"/>
              <a:t>(2 of 2)</a:t>
            </a:r>
            <a:endParaRPr lang="en-US" sz="2000" noProof="0" dirty="0"/>
          </a:p>
        </p:txBody>
      </p:sp>
      <p:sp>
        <p:nvSpPr>
          <p:cNvPr id="4" name="Content Placeholder 3"/>
          <p:cNvSpPr>
            <a:spLocks noGrp="1"/>
          </p:cNvSpPr>
          <p:nvPr>
            <p:ph sz="quarter" idx="13"/>
          </p:nvPr>
        </p:nvSpPr>
        <p:spPr>
          <a:xfrm>
            <a:off x="457201" y="1556327"/>
            <a:ext cx="3344090" cy="3342244"/>
          </a:xfrm>
        </p:spPr>
        <p:txBody>
          <a:bodyPr/>
          <a:lstStyle/>
          <a:p>
            <a:pPr marL="0" lvl="0" indent="0">
              <a:spcBef>
                <a:spcPts val="600"/>
              </a:spcBef>
              <a:buSzPts val="2200"/>
              <a:buNone/>
            </a:pPr>
            <a:r>
              <a:rPr lang="en-US" sz="2200" noProof="0" dirty="0">
                <a:solidFill>
                  <a:schemeClr val="tx1"/>
                </a:solidFill>
              </a:rPr>
              <a:t>Why did prices rise?</a:t>
            </a:r>
          </a:p>
          <a:p>
            <a:pPr marL="342900" indent="-342900">
              <a:spcBef>
                <a:spcPts val="600"/>
              </a:spcBef>
              <a:buSzPts val="2200"/>
            </a:pPr>
            <a:r>
              <a:rPr lang="en-US" sz="2200" noProof="0" dirty="0">
                <a:solidFill>
                  <a:schemeClr val="tx1"/>
                </a:solidFill>
              </a:rPr>
              <a:t>Supply shortages for new cars ‘drove’ increases in demand for used cars.</a:t>
            </a:r>
          </a:p>
          <a:p>
            <a:pPr marL="342900" indent="-342900">
              <a:spcBef>
                <a:spcPts val="600"/>
              </a:spcBef>
              <a:buSzPts val="2200"/>
            </a:pPr>
            <a:r>
              <a:rPr lang="en-US" sz="2200" noProof="0" dirty="0">
                <a:solidFill>
                  <a:schemeClr val="tx1"/>
                </a:solidFill>
              </a:rPr>
              <a:t>Rental car companies reduced their fleets, removing a major source of used cars.</a:t>
            </a:r>
          </a:p>
        </p:txBody>
      </p:sp>
      <p:sp>
        <p:nvSpPr>
          <p:cNvPr id="5" name="Content Placeholder 4"/>
          <p:cNvSpPr>
            <a:spLocks noGrp="1"/>
          </p:cNvSpPr>
          <p:nvPr>
            <p:ph sz="quarter" idx="14"/>
          </p:nvPr>
        </p:nvSpPr>
        <p:spPr>
          <a:xfrm>
            <a:off x="457200" y="4999362"/>
            <a:ext cx="3344091" cy="1179370"/>
          </a:xfrm>
        </p:spPr>
        <p:txBody>
          <a:bodyPr/>
          <a:lstStyle/>
          <a:p>
            <a:pPr marL="0" indent="0">
              <a:spcBef>
                <a:spcPts val="600"/>
              </a:spcBef>
              <a:buSzPts val="2200"/>
              <a:buNone/>
            </a:pPr>
            <a:r>
              <a:rPr lang="en-US" sz="2200" noProof="0" dirty="0">
                <a:solidFill>
                  <a:schemeClr val="tx1"/>
                </a:solidFill>
              </a:rPr>
              <a:t>The graph shows both of these effects, each of which increased prices.</a:t>
            </a:r>
          </a:p>
        </p:txBody>
      </p:sp>
      <p:pic>
        <p:nvPicPr>
          <p:cNvPr id="6" name="Picture 5" descr="A graph depicts the market for used cars. For long description in Notes pane, press F6.">
            <a:extLst>
              <a:ext uri="{FF2B5EF4-FFF2-40B4-BE49-F238E27FC236}">
                <a16:creationId xmlns:a16="http://schemas.microsoft.com/office/drawing/2014/main" id="{AADBF8F3-3D4E-2A7E-BFD5-121A0FC621F1}"/>
              </a:ext>
            </a:extLst>
          </p:cNvPr>
          <p:cNvPicPr>
            <a:picLocks noChangeAspect="1"/>
          </p:cNvPicPr>
          <p:nvPr/>
        </p:nvPicPr>
        <p:blipFill>
          <a:blip r:embed="rId3"/>
          <a:stretch>
            <a:fillRect/>
          </a:stretch>
        </p:blipFill>
        <p:spPr>
          <a:xfrm>
            <a:off x="4067632" y="1722514"/>
            <a:ext cx="4598525" cy="3198267"/>
          </a:xfrm>
          <a:prstGeom prst="rect">
            <a:avLst/>
          </a:prstGeom>
        </p:spPr>
      </p:pic>
    </p:spTree>
    <p:extLst>
      <p:ext uri="{BB962C8B-B14F-4D97-AF65-F5344CB8AC3E}">
        <p14:creationId xmlns:p14="http://schemas.microsoft.com/office/powerpoint/2010/main" val="762295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Shifts of a Curve v</a:t>
            </a:r>
            <a:r>
              <a:rPr lang="en-US" sz="100" noProof="0" dirty="0">
                <a:solidFill>
                  <a:schemeClr val="tx2"/>
                </a:solidFill>
              </a:rPr>
              <a:t>ersu</a:t>
            </a:r>
            <a:r>
              <a:rPr lang="en-US" sz="3200" noProof="0" dirty="0">
                <a:solidFill>
                  <a:schemeClr val="tx2"/>
                </a:solidFill>
              </a:rPr>
              <a:t>s Movements Along a Curve</a:t>
            </a:r>
          </a:p>
        </p:txBody>
      </p:sp>
      <p:sp>
        <p:nvSpPr>
          <p:cNvPr id="6" name="Content Placeholder 5"/>
          <p:cNvSpPr>
            <a:spLocks noGrp="1"/>
          </p:cNvSpPr>
          <p:nvPr>
            <p:ph sz="quarter" idx="13"/>
          </p:nvPr>
        </p:nvSpPr>
        <p:spPr>
          <a:xfrm>
            <a:off x="457200" y="1556327"/>
            <a:ext cx="8229600" cy="1471881"/>
          </a:xfrm>
        </p:spPr>
        <p:txBody>
          <a:bodyPr/>
          <a:lstStyle/>
          <a:p>
            <a:pPr marL="0" lvl="0" indent="0">
              <a:buSzPts val="2200"/>
              <a:buNone/>
            </a:pPr>
            <a:r>
              <a:rPr lang="en-US" sz="2000" noProof="0" dirty="0"/>
              <a:t>Suppose an increase in supply occurs. We now know:</a:t>
            </a:r>
          </a:p>
          <a:p>
            <a:pPr lvl="0" indent="-256032"/>
            <a:r>
              <a:rPr lang="en-US" sz="2000" noProof="0" dirty="0"/>
              <a:t>Equilibrium quantity will increase, and</a:t>
            </a:r>
          </a:p>
          <a:p>
            <a:pPr lvl="0" indent="-256032"/>
            <a:r>
              <a:rPr lang="en-US" sz="2000" noProof="0" dirty="0"/>
              <a:t>Equilibrium price will decrease.</a:t>
            </a:r>
          </a:p>
        </p:txBody>
      </p:sp>
      <p:sp>
        <p:nvSpPr>
          <p:cNvPr id="7" name="Content Placeholder 6"/>
          <p:cNvSpPr>
            <a:spLocks noGrp="1"/>
          </p:cNvSpPr>
          <p:nvPr>
            <p:ph sz="quarter" idx="14"/>
          </p:nvPr>
        </p:nvSpPr>
        <p:spPr>
          <a:xfrm>
            <a:off x="457200" y="3123213"/>
            <a:ext cx="8229600" cy="3185512"/>
          </a:xfrm>
        </p:spPr>
        <p:txBody>
          <a:bodyPr/>
          <a:lstStyle/>
          <a:p>
            <a:pPr marL="0" lvl="0" indent="0">
              <a:buSzPts val="2200"/>
              <a:buNone/>
            </a:pPr>
            <a:r>
              <a:rPr lang="en-US" sz="2000" noProof="0" dirty="0"/>
              <a:t>It is tempting to believe the decrease in price will cause an increase in demand. But this is incorrect.</a:t>
            </a:r>
          </a:p>
          <a:p>
            <a:pPr lvl="0" indent="-256032"/>
            <a:r>
              <a:rPr lang="en-US" sz="2000" noProof="0" dirty="0"/>
              <a:t>The decrease in price will cause a movement along the demand curve but </a:t>
            </a:r>
            <a:r>
              <a:rPr lang="en-US" sz="2000" b="1" noProof="0" dirty="0"/>
              <a:t>not</a:t>
            </a:r>
            <a:r>
              <a:rPr lang="en-US" sz="2000" noProof="0" dirty="0"/>
              <a:t> an increase in demand.</a:t>
            </a:r>
          </a:p>
          <a:p>
            <a:pPr lvl="0" indent="-256032"/>
            <a:r>
              <a:rPr lang="en-US" sz="2000" noProof="0" dirty="0"/>
              <a:t>Why? The demand curve </a:t>
            </a:r>
            <a:r>
              <a:rPr lang="en-US" sz="2000" b="1" noProof="0" dirty="0"/>
              <a:t>already</a:t>
            </a:r>
            <a:r>
              <a:rPr lang="en-US" sz="2000" noProof="0" dirty="0"/>
              <a:t> describes how much of the good consumers want to buy, </a:t>
            </a:r>
            <a:r>
              <a:rPr lang="en-US" sz="2000" b="1" noProof="0" dirty="0"/>
              <a:t>at any given price</a:t>
            </a:r>
            <a:r>
              <a:rPr lang="en-US" sz="2000" noProof="0" dirty="0"/>
              <a:t>.</a:t>
            </a:r>
          </a:p>
          <a:p>
            <a:pPr lvl="0" indent="-256032"/>
            <a:r>
              <a:rPr lang="en-US" sz="2000" noProof="0" dirty="0"/>
              <a:t>When the price change occurs, we just look at the demand curve to see what happens to how much consumers want to buy.</a:t>
            </a:r>
          </a:p>
        </p:txBody>
      </p:sp>
    </p:spTree>
    <p:extLst>
      <p:ext uri="{BB962C8B-B14F-4D97-AF65-F5344CB8AC3E}">
        <p14:creationId xmlns:p14="http://schemas.microsoft.com/office/powerpoint/2010/main" val="143695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fade">
                                      <p:cBhvr>
                                        <p:cTn id="27" dur="500"/>
                                        <p:tgtEl>
                                          <p:spTgt spid="7">
                                            <p:txEl>
                                              <p:pRg st="2" end="2"/>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
                                            <p:txEl>
                                              <p:pRg st="3" end="3"/>
                                            </p:txEl>
                                          </p:spTgt>
                                        </p:tgtEl>
                                        <p:attrNameLst>
                                          <p:attrName>style.visibility</p:attrName>
                                        </p:attrNameLst>
                                      </p:cBhvr>
                                      <p:to>
                                        <p:strVal val="visible"/>
                                      </p:to>
                                    </p:set>
                                    <p:animEffect transition="in" filter="fade">
                                      <p:cBhvr>
                                        <p:cTn id="31"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noProof="0"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noProof="0" dirty="0"/>
              <a:t>This work is protected by United States copyright laws and is</a:t>
            </a:r>
            <a:r>
              <a:rPr lang="en-US" b="1" baseline="0" noProof="0" dirty="0"/>
              <a:t> </a:t>
            </a:r>
            <a:r>
              <a:rPr lang="en-US" b="1" noProof="0"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Figure 3.1 A Demand Schedule and Demand Curve </a:t>
            </a:r>
            <a:r>
              <a:rPr lang="en-US" sz="2000" b="0" noProof="0" dirty="0">
                <a:solidFill>
                  <a:schemeClr val="tx2"/>
                </a:solidFill>
              </a:rPr>
              <a:t>(1 of 3)</a:t>
            </a:r>
            <a:endParaRPr lang="en-US" sz="2000" noProof="0" dirty="0">
              <a:solidFill>
                <a:schemeClr val="tx2"/>
              </a:solidFill>
            </a:endParaRPr>
          </a:p>
        </p:txBody>
      </p:sp>
      <p:pic>
        <p:nvPicPr>
          <p:cNvPr id="4" name="Picture 3" descr="A table and graph depict the demand schedule and demand curve using bottle sales as an example. For long description in Notes pane, press F6."/>
          <p:cNvPicPr>
            <a:picLocks noChangeAspect="1"/>
          </p:cNvPicPr>
          <p:nvPr/>
        </p:nvPicPr>
        <p:blipFill>
          <a:blip r:embed="rId3"/>
          <a:stretch>
            <a:fillRect/>
          </a:stretch>
        </p:blipFill>
        <p:spPr>
          <a:xfrm>
            <a:off x="1008579" y="1545700"/>
            <a:ext cx="7126842" cy="3139712"/>
          </a:xfrm>
          <a:prstGeom prst="rect">
            <a:avLst/>
          </a:prstGeom>
        </p:spPr>
      </p:pic>
      <p:sp>
        <p:nvSpPr>
          <p:cNvPr id="9" name="Content Placeholder 8"/>
          <p:cNvSpPr>
            <a:spLocks noGrp="1"/>
          </p:cNvSpPr>
          <p:nvPr>
            <p:ph sz="quarter" idx="15"/>
          </p:nvPr>
        </p:nvSpPr>
        <p:spPr>
          <a:xfrm>
            <a:off x="468313" y="4840085"/>
            <a:ext cx="8218487" cy="1447827"/>
          </a:xfrm>
        </p:spPr>
        <p:txBody>
          <a:bodyPr/>
          <a:lstStyle/>
          <a:p>
            <a:pPr marL="0" lvl="0" indent="0">
              <a:spcBef>
                <a:spcPts val="600"/>
              </a:spcBef>
              <a:buSzPts val="2200"/>
              <a:buNone/>
            </a:pPr>
            <a:r>
              <a:rPr lang="en-US" sz="2000" b="1" noProof="0" dirty="0"/>
              <a:t>Demand schedule</a:t>
            </a:r>
            <a:r>
              <a:rPr lang="en-US" sz="2000" noProof="0" dirty="0"/>
              <a:t>: A table that shows the relationship between the price of a product and the quantity of the product demanded.</a:t>
            </a:r>
          </a:p>
          <a:p>
            <a:pPr marL="0" lvl="0" indent="0">
              <a:spcBef>
                <a:spcPts val="600"/>
              </a:spcBef>
              <a:buSzPts val="2200"/>
              <a:buNone/>
            </a:pPr>
            <a:r>
              <a:rPr lang="en-US" sz="2000" b="1" noProof="0" dirty="0"/>
              <a:t>Demand curve</a:t>
            </a:r>
            <a:r>
              <a:rPr lang="en-US" sz="2000" noProof="0" dirty="0"/>
              <a:t>: A curve that shows the relationship between the price of a product and the quantity of the product demanded.</a:t>
            </a:r>
          </a:p>
        </p:txBody>
      </p:sp>
    </p:spTree>
    <p:extLst>
      <p:ext uri="{BB962C8B-B14F-4D97-AF65-F5344CB8AC3E}">
        <p14:creationId xmlns:p14="http://schemas.microsoft.com/office/powerpoint/2010/main" val="424144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3.1 A Demand Schedule and Demand Curve </a:t>
            </a:r>
            <a:r>
              <a:rPr lang="en-US" sz="2000" b="0" noProof="0" dirty="0"/>
              <a:t>(2 of 3)</a:t>
            </a:r>
            <a:endParaRPr lang="en-US" sz="2000" noProof="0" dirty="0"/>
          </a:p>
        </p:txBody>
      </p:sp>
      <p:sp>
        <p:nvSpPr>
          <p:cNvPr id="9" name="Content Placeholder 8"/>
          <p:cNvSpPr>
            <a:spLocks noGrp="1"/>
          </p:cNvSpPr>
          <p:nvPr>
            <p:ph sz="quarter" idx="15"/>
          </p:nvPr>
        </p:nvSpPr>
        <p:spPr>
          <a:xfrm>
            <a:off x="468314" y="1557337"/>
            <a:ext cx="3640842" cy="4634457"/>
          </a:xfrm>
        </p:spPr>
        <p:txBody>
          <a:bodyPr/>
          <a:lstStyle/>
          <a:p>
            <a:pPr marL="0" lvl="0" indent="0">
              <a:buSzPts val="2000"/>
              <a:buNone/>
            </a:pPr>
            <a:r>
              <a:rPr lang="en-US" sz="2000" b="1" noProof="0" dirty="0"/>
              <a:t>Quantity demanded</a:t>
            </a:r>
            <a:r>
              <a:rPr lang="en-US" sz="2000" noProof="0" dirty="0"/>
              <a:t>: The amount of a good or service that a consumer is willing and able to purchase at a given price.</a:t>
            </a:r>
            <a:endParaRPr lang="en-US" sz="2000" b="1" u="sng" noProof="0" dirty="0"/>
          </a:p>
          <a:p>
            <a:pPr marL="0" lvl="0" indent="0">
              <a:buSzPts val="2000"/>
              <a:buNone/>
            </a:pPr>
            <a:r>
              <a:rPr lang="en-US" sz="2000" b="1" noProof="0" dirty="0"/>
              <a:t>Law of demand</a:t>
            </a:r>
            <a:r>
              <a:rPr lang="en-US" sz="2000" noProof="0" dirty="0"/>
              <a:t>: A rule that states that, holding everything else constant, when the price of a product falls, the quantity demanded of the product will increase, and when the price of a product rises, the quantity demanded of the product will decrease.</a:t>
            </a:r>
            <a:endParaRPr lang="en-US" sz="2000" i="1" noProof="0" dirty="0"/>
          </a:p>
        </p:txBody>
      </p:sp>
      <p:pic>
        <p:nvPicPr>
          <p:cNvPr id="4" name="Picture 3" descr="A graph depict the demand schedule and demand curve using bottle sales as an example. For long description in Notes pane, press F6."/>
          <p:cNvPicPr>
            <a:picLocks noChangeAspect="1"/>
          </p:cNvPicPr>
          <p:nvPr/>
        </p:nvPicPr>
        <p:blipFill rotWithShape="1">
          <a:blip r:embed="rId3"/>
          <a:srcRect l="37317"/>
          <a:stretch/>
        </p:blipFill>
        <p:spPr>
          <a:xfrm>
            <a:off x="4267291" y="1588270"/>
            <a:ext cx="4375535" cy="3077848"/>
          </a:xfrm>
          <a:prstGeom prst="rect">
            <a:avLst/>
          </a:prstGeom>
        </p:spPr>
      </p:pic>
    </p:spTree>
    <p:extLst>
      <p:ext uri="{BB962C8B-B14F-4D97-AF65-F5344CB8AC3E}">
        <p14:creationId xmlns:p14="http://schemas.microsoft.com/office/powerpoint/2010/main" val="1413673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fade">
                                      <p:cBhvr>
                                        <p:cTn id="11" dur="500"/>
                                        <p:tgtEl>
                                          <p:spTgt spid="9">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What Explains the Law of Demand?</a:t>
            </a:r>
          </a:p>
        </p:txBody>
      </p:sp>
      <p:sp>
        <p:nvSpPr>
          <p:cNvPr id="4" name="Content Placeholder 3"/>
          <p:cNvSpPr>
            <a:spLocks noGrp="1"/>
          </p:cNvSpPr>
          <p:nvPr>
            <p:ph sz="quarter" idx="13"/>
          </p:nvPr>
        </p:nvSpPr>
        <p:spPr>
          <a:xfrm>
            <a:off x="457200" y="1556327"/>
            <a:ext cx="8229600" cy="1768764"/>
          </a:xfrm>
        </p:spPr>
        <p:txBody>
          <a:bodyPr/>
          <a:lstStyle/>
          <a:p>
            <a:pPr marL="0" lvl="0" indent="0">
              <a:spcBef>
                <a:spcPts val="600"/>
              </a:spcBef>
              <a:buSzPts val="2200"/>
              <a:buNone/>
            </a:pPr>
            <a:r>
              <a:rPr lang="en-US" sz="2000" noProof="0" dirty="0">
                <a:solidFill>
                  <a:schemeClr val="tx1"/>
                </a:solidFill>
              </a:rPr>
              <a:t>When the price of a good falls, two effects take place:</a:t>
            </a:r>
          </a:p>
          <a:p>
            <a:pPr marL="432000" lvl="0" indent="-432000">
              <a:buFont typeface="+mj-lt"/>
              <a:buAutoNum type="arabicPeriod"/>
            </a:pPr>
            <a:r>
              <a:rPr lang="en-US" sz="2000" noProof="0" dirty="0">
                <a:solidFill>
                  <a:schemeClr val="tx1"/>
                </a:solidFill>
              </a:rPr>
              <a:t>Consumers </a:t>
            </a:r>
            <a:r>
              <a:rPr lang="en-US" sz="2000" b="1" noProof="0" dirty="0">
                <a:solidFill>
                  <a:schemeClr val="tx1"/>
                </a:solidFill>
              </a:rPr>
              <a:t>substitute </a:t>
            </a:r>
            <a:r>
              <a:rPr lang="en-US" sz="2000" noProof="0" dirty="0">
                <a:solidFill>
                  <a:schemeClr val="tx1"/>
                </a:solidFill>
              </a:rPr>
              <a:t>toward the good whose price has fallen.</a:t>
            </a:r>
          </a:p>
          <a:p>
            <a:pPr marL="432000" lvl="0" indent="-432000">
              <a:buFont typeface="+mj-lt"/>
              <a:buAutoNum type="arabicPeriod"/>
            </a:pPr>
            <a:r>
              <a:rPr lang="en-US" sz="2000" noProof="0" dirty="0">
                <a:solidFill>
                  <a:schemeClr val="tx1"/>
                </a:solidFill>
              </a:rPr>
              <a:t>Consumers have more purchasing power, which is like an increase in </a:t>
            </a:r>
            <a:r>
              <a:rPr lang="en-US" sz="2000" b="1" noProof="0" dirty="0">
                <a:solidFill>
                  <a:schemeClr val="tx1"/>
                </a:solidFill>
              </a:rPr>
              <a:t>income</a:t>
            </a:r>
            <a:r>
              <a:rPr lang="en-US" sz="2000" noProof="0" dirty="0">
                <a:solidFill>
                  <a:schemeClr val="tx1"/>
                </a:solidFill>
              </a:rPr>
              <a:t>.</a:t>
            </a:r>
          </a:p>
        </p:txBody>
      </p:sp>
      <p:sp>
        <p:nvSpPr>
          <p:cNvPr id="5" name="Content Placeholder 4"/>
          <p:cNvSpPr>
            <a:spLocks noGrp="1"/>
          </p:cNvSpPr>
          <p:nvPr>
            <p:ph sz="quarter" idx="14"/>
          </p:nvPr>
        </p:nvSpPr>
        <p:spPr>
          <a:xfrm>
            <a:off x="457200" y="3443845"/>
            <a:ext cx="8229600" cy="2864880"/>
          </a:xfrm>
        </p:spPr>
        <p:txBody>
          <a:bodyPr/>
          <a:lstStyle/>
          <a:p>
            <a:pPr marL="0" lvl="0" indent="0">
              <a:spcBef>
                <a:spcPts val="600"/>
              </a:spcBef>
              <a:buSzPts val="2200"/>
              <a:buNone/>
            </a:pPr>
            <a:r>
              <a:rPr lang="en-US" sz="2000" noProof="0" dirty="0">
                <a:solidFill>
                  <a:schemeClr val="tx1"/>
                </a:solidFill>
              </a:rPr>
              <a:t>We call these the </a:t>
            </a:r>
            <a:r>
              <a:rPr lang="en-US" sz="2000" b="1" noProof="0" dirty="0">
                <a:solidFill>
                  <a:schemeClr val="tx1"/>
                </a:solidFill>
              </a:rPr>
              <a:t>substitution effect </a:t>
            </a:r>
            <a:r>
              <a:rPr lang="en-US" sz="2000" noProof="0" dirty="0">
                <a:solidFill>
                  <a:schemeClr val="tx1"/>
                </a:solidFill>
              </a:rPr>
              <a:t>and the </a:t>
            </a:r>
            <a:r>
              <a:rPr lang="en-US" sz="2000" b="1" noProof="0" dirty="0">
                <a:solidFill>
                  <a:schemeClr val="tx1"/>
                </a:solidFill>
              </a:rPr>
              <a:t>income effect</a:t>
            </a:r>
            <a:r>
              <a:rPr lang="en-US" sz="2000" noProof="0" dirty="0">
                <a:solidFill>
                  <a:schemeClr val="tx1"/>
                </a:solidFill>
              </a:rPr>
              <a:t>:</a:t>
            </a:r>
          </a:p>
          <a:p>
            <a:pPr marL="0" lvl="0" indent="0">
              <a:spcBef>
                <a:spcPts val="600"/>
              </a:spcBef>
              <a:buSzPts val="2200"/>
              <a:buNone/>
            </a:pPr>
            <a:r>
              <a:rPr lang="en-US" sz="2000" b="1" noProof="0" dirty="0">
                <a:solidFill>
                  <a:schemeClr val="tx1"/>
                </a:solidFill>
              </a:rPr>
              <a:t>Substitution effect</a:t>
            </a:r>
            <a:r>
              <a:rPr lang="en-US" sz="2000" noProof="0" dirty="0">
                <a:solidFill>
                  <a:schemeClr val="tx1"/>
                </a:solidFill>
              </a:rPr>
              <a:t>: The change in the quantity demanded of a good that results from a change in price, making the good more or less expensive relative to other goods, holding constant the effect of the price change on consumer purchasing power.</a:t>
            </a:r>
          </a:p>
          <a:p>
            <a:pPr marL="0" lvl="0" indent="0">
              <a:spcBef>
                <a:spcPts val="600"/>
              </a:spcBef>
              <a:buSzPts val="2200"/>
              <a:buNone/>
            </a:pPr>
            <a:r>
              <a:rPr lang="en-US" sz="2000" b="1" noProof="0" dirty="0">
                <a:solidFill>
                  <a:schemeClr val="tx1"/>
                </a:solidFill>
              </a:rPr>
              <a:t>Income effect</a:t>
            </a:r>
            <a:r>
              <a:rPr lang="en-US" sz="2000" noProof="0" dirty="0">
                <a:solidFill>
                  <a:schemeClr val="tx1"/>
                </a:solidFill>
              </a:rPr>
              <a:t>: The change in the quantity demanded of a good that results from the effect of a change in the good’s price on a consumer’s purchasing power, holding all other factors constant.</a:t>
            </a:r>
          </a:p>
        </p:txBody>
      </p:sp>
    </p:spTree>
    <p:extLst>
      <p:ext uri="{BB962C8B-B14F-4D97-AF65-F5344CB8AC3E}">
        <p14:creationId xmlns:p14="http://schemas.microsoft.com/office/powerpoint/2010/main" val="1666865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Figure 3.1 A Demand Schedule and Demand Curve </a:t>
            </a:r>
            <a:r>
              <a:rPr lang="en-US" sz="2000" b="0" noProof="0" dirty="0">
                <a:solidFill>
                  <a:schemeClr val="tx2"/>
                </a:solidFill>
              </a:rPr>
              <a:t>(3 of 3)</a:t>
            </a:r>
            <a:endParaRPr lang="en-US" sz="2000" noProof="0" dirty="0">
              <a:solidFill>
                <a:schemeClr val="tx2"/>
              </a:solidFill>
            </a:endParaRPr>
          </a:p>
        </p:txBody>
      </p:sp>
      <p:pic>
        <p:nvPicPr>
          <p:cNvPr id="5" name="Picture 4" descr="A table and graph depict the demand schedule and demand curve using bottle sales as an example. For long description in Notes pane, press F6."/>
          <p:cNvPicPr>
            <a:picLocks noChangeAspect="1"/>
          </p:cNvPicPr>
          <p:nvPr/>
        </p:nvPicPr>
        <p:blipFill>
          <a:blip r:embed="rId3"/>
          <a:stretch>
            <a:fillRect/>
          </a:stretch>
        </p:blipFill>
        <p:spPr>
          <a:xfrm>
            <a:off x="1008579" y="1567697"/>
            <a:ext cx="7126842" cy="3139712"/>
          </a:xfrm>
          <a:prstGeom prst="rect">
            <a:avLst/>
          </a:prstGeom>
        </p:spPr>
      </p:pic>
      <p:sp>
        <p:nvSpPr>
          <p:cNvPr id="9" name="Content Placeholder 8"/>
          <p:cNvSpPr>
            <a:spLocks noGrp="1"/>
          </p:cNvSpPr>
          <p:nvPr>
            <p:ph sz="quarter" idx="15"/>
          </p:nvPr>
        </p:nvSpPr>
        <p:spPr>
          <a:xfrm>
            <a:off x="468313" y="4816091"/>
            <a:ext cx="8218487" cy="1469071"/>
          </a:xfrm>
        </p:spPr>
        <p:txBody>
          <a:bodyPr/>
          <a:lstStyle/>
          <a:p>
            <a:pPr marL="0" lvl="0" indent="0">
              <a:spcBef>
                <a:spcPts val="800"/>
              </a:spcBef>
              <a:buSzPts val="2200"/>
              <a:buNone/>
            </a:pPr>
            <a:r>
              <a:rPr lang="en-US" sz="2000" noProof="0" dirty="0"/>
              <a:t>When drawing the demand curve, we assume </a:t>
            </a:r>
            <a:r>
              <a:rPr lang="en-US" sz="2000" b="1" noProof="0" dirty="0"/>
              <a:t>ceteris paribus.</a:t>
            </a:r>
          </a:p>
          <a:p>
            <a:pPr marL="0" lvl="0" indent="0">
              <a:spcBef>
                <a:spcPts val="800"/>
              </a:spcBef>
              <a:buSzPts val="2200"/>
              <a:buNone/>
            </a:pPr>
            <a:r>
              <a:rPr lang="en-US" sz="2000" b="1" noProof="0" dirty="0"/>
              <a:t>Ceteris paribus (“all else equal”) condition: </a:t>
            </a:r>
            <a:r>
              <a:rPr lang="en-US" sz="2000" noProof="0" dirty="0"/>
              <a:t>The requirement that when analyzing the relationship between two variables—such as price and quantity demanded—other variables must be held constant.</a:t>
            </a:r>
          </a:p>
        </p:txBody>
      </p:sp>
    </p:spTree>
    <p:extLst>
      <p:ext uri="{BB962C8B-B14F-4D97-AF65-F5344CB8AC3E}">
        <p14:creationId xmlns:p14="http://schemas.microsoft.com/office/powerpoint/2010/main" val="1565828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61FF78-FC6C-45E5-B5D5-414EA62E9436}">
  <ds:schemaRefs>
    <ds:schemaRef ds:uri="http://schemas.microsoft.com/sharepoint/v3/contenttype/forms"/>
  </ds:schemaRefs>
</ds:datastoreItem>
</file>

<file path=customXml/itemProps2.xml><?xml version="1.0" encoding="utf-8"?>
<ds:datastoreItem xmlns:ds="http://schemas.openxmlformats.org/officeDocument/2006/customXml" ds:itemID="{BE25BA15-D264-40B2-ADFB-54C23D04BCF8}">
  <ds:schemaRefs>
    <ds:schemaRef ds:uri="http://purl.org/dc/dcmitype/"/>
    <ds:schemaRef ds:uri="7c1bd8dc-4e40-424f-a15f-9ffcd522197f"/>
    <ds:schemaRef ds:uri="http://purl.org/dc/elements/1.1/"/>
    <ds:schemaRef ds:uri="http://schemas.microsoft.com/office/2006/documentManagement/types"/>
    <ds:schemaRef ds:uri="http://schemas.microsoft.com/office/2006/metadata/properties"/>
    <ds:schemaRef ds:uri="http://purl.org/dc/terms/"/>
    <ds:schemaRef ds:uri="http://schemas.openxmlformats.org/package/2006/metadata/core-properties"/>
    <ds:schemaRef ds:uri="http://www.w3.org/XML/1998/namespace"/>
    <ds:schemaRef ds:uri="http://schemas.microsoft.com/office/infopath/2007/PartnerControls"/>
    <ds:schemaRef ds:uri="6125ffc9-2c56-435e-8267-1393444907b2"/>
  </ds:schemaRefs>
</ds:datastoreItem>
</file>

<file path=customXml/itemProps3.xml><?xml version="1.0" encoding="utf-8"?>
<ds:datastoreItem xmlns:ds="http://schemas.openxmlformats.org/officeDocument/2006/customXml" ds:itemID="{70120456-4767-4B95-AE0D-F67AE150FD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2035</TotalTime>
  <Words>7128</Words>
  <Application>Microsoft Office PowerPoint</Application>
  <PresentationFormat>On-screen Show (4:3)</PresentationFormat>
  <Paragraphs>390</Paragraphs>
  <Slides>55</Slides>
  <Notes>40</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55</vt:i4>
      </vt:variant>
    </vt:vector>
  </HeadingPairs>
  <TitlesOfParts>
    <vt:vector size="63" baseType="lpstr">
      <vt:lpstr>Verdana</vt:lpstr>
      <vt:lpstr>Calibri</vt:lpstr>
      <vt:lpstr>Arial</vt:lpstr>
      <vt:lpstr>Times New Roman</vt:lpstr>
      <vt:lpstr>Noto Sans Symbols</vt:lpstr>
      <vt:lpstr>USHE</vt:lpstr>
      <vt:lpstr>USHE_slide options</vt:lpstr>
      <vt:lpstr>Equation</vt:lpstr>
      <vt:lpstr>Macroeconomics</vt:lpstr>
      <vt:lpstr>Chapter Outline</vt:lpstr>
      <vt:lpstr>A Water Bottle as a Status Symbol?</vt:lpstr>
      <vt:lpstr>Our Model of a Market</vt:lpstr>
      <vt:lpstr>3.1 The Demand Side of the Market</vt:lpstr>
      <vt:lpstr>Figure 3.1 A Demand Schedule and Demand Curve (1 of 3)</vt:lpstr>
      <vt:lpstr>Figure 3.1 A Demand Schedule and Demand Curve (2 of 3)</vt:lpstr>
      <vt:lpstr>What Explains the Law of Demand?</vt:lpstr>
      <vt:lpstr>Figure 3.1 A Demand Schedule and Demand Curve (3 of 3)</vt:lpstr>
      <vt:lpstr>Figure 3.2 Shifting the Demand Curve (1 of 2)</vt:lpstr>
      <vt:lpstr>Figure 3.2 Shifting the Demand Curve (2 of 2)</vt:lpstr>
      <vt:lpstr>Variables That Shift Market Demand</vt:lpstr>
      <vt:lpstr>Changes in Income of Consumers</vt:lpstr>
      <vt:lpstr>Effects of Changes in Income</vt:lpstr>
      <vt:lpstr>Changes in the Price of Related Goods</vt:lpstr>
      <vt:lpstr>Effects of Changes in the Price of Related Goods</vt:lpstr>
      <vt:lpstr>Changes in Tastes</vt:lpstr>
      <vt:lpstr>Apply the Concept: When Did Most People Stop Wearing Hats?</vt:lpstr>
      <vt:lpstr>Changes in Population/Demographics</vt:lpstr>
      <vt:lpstr>Apply the Concept: Millennials and Gen Z Are Changing Existing Markets</vt:lpstr>
      <vt:lpstr>Changes in Expectations About Future Prices</vt:lpstr>
      <vt:lpstr>Natural Disasters and Pandemics (1 of 3)</vt:lpstr>
      <vt:lpstr>Natural Disasters and Pandemics (2 of 3)</vt:lpstr>
      <vt:lpstr>Figure 3.3 A Change in Demand versus a Change in Quantity Demanded</vt:lpstr>
      <vt:lpstr>3.2 The Supply Side of the Market</vt:lpstr>
      <vt:lpstr>Figure 3.4 A Supply Schedule and Supply Curve (1 of 2)</vt:lpstr>
      <vt:lpstr>Figure 3.4 A Supply Schedule and Supply Curve (2 of 2)</vt:lpstr>
      <vt:lpstr>Figure 3.5 Shifting the Supply Curve (1 of 2)</vt:lpstr>
      <vt:lpstr>Figure 3.5 Shifting the Supply Curve (2 of 2)</vt:lpstr>
      <vt:lpstr>What Variables Shift Market Supply?</vt:lpstr>
      <vt:lpstr>Change in Prices of Inputs</vt:lpstr>
      <vt:lpstr>Technological Change</vt:lpstr>
      <vt:lpstr>Prices of Related Goods in Production</vt:lpstr>
      <vt:lpstr>Number of Firms and Expected Future Prices</vt:lpstr>
      <vt:lpstr>Natural Disasters and Pandemics (3 of 3)</vt:lpstr>
      <vt:lpstr>Apply the Concept: Fracking, the U.S. Oil Boom, and Expected Oil Prices</vt:lpstr>
      <vt:lpstr>Figure 3.6 A Change in Supply Versus a Change in Quantity Supplied</vt:lpstr>
      <vt:lpstr>3.3 Market Equilibrium: Putting Demand and Supply Together</vt:lpstr>
      <vt:lpstr>Figure 3.7 Market Equilibrium</vt:lpstr>
      <vt:lpstr>Figure 3.8 The Effect of Surpluses and Shortages on the Market Price (1 of 2)</vt:lpstr>
      <vt:lpstr>Figure 3.8 The Effect of Surpluses and Shortages on the Market Price (2 of 2)</vt:lpstr>
      <vt:lpstr>Demand and Supply Both Count</vt:lpstr>
      <vt:lpstr>3.4 The Effect of Demand and Supply Shifts on Equilibrium</vt:lpstr>
      <vt:lpstr>Figure 3.9 The Effect of an Increase in Demand on Equilibrium</vt:lpstr>
      <vt:lpstr>Figure 3.10 The Effect of an Increase in Supply on Equilibrium (1 of 2)</vt:lpstr>
      <vt:lpstr>Figure 3.10 The Effect of an Increase in Supply on Equilibrium (2 of 2)</vt:lpstr>
      <vt:lpstr>Table 3.3 How Shifts in Demand and Supply Affect Equilibrium Price (P) and Quantity (Q) (1 of 2)</vt:lpstr>
      <vt:lpstr>Figure 3.11 Shifts in Demand and Supply Over Time (1 of 3)</vt:lpstr>
      <vt:lpstr>Figure 3.11 Shifts in Demand and Supply Over Time (2 of 3)</vt:lpstr>
      <vt:lpstr>Figure 3.11 Shifts in Demand and Supply Over Time (3 of 3)</vt:lpstr>
      <vt:lpstr>Table 3.3 How Shifts in Demand and Supply Affect Equilibrium Price (P) and Quantity (Q) (2 of 2)</vt:lpstr>
      <vt:lpstr>Apply the Concept: Sticker Shock in the Market for Used Cars (1 of 2)</vt:lpstr>
      <vt:lpstr>Apply the Concept: Sticker Shock in the Market for Used Cars (2 of 2)</vt:lpstr>
      <vt:lpstr>Shifts of a Curve versus Movements Along a Curve</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3, Where Prices Come From: The Interaction of Demand and Supply</dc:title>
  <dc:subject>Economics</dc:subject>
  <dc:creator>Hubbard/O'Brien</dc:creator>
  <cp:keywords>Macroeconomics</cp:keywords>
  <dc:description>Long description alt-text is inserted in the notes pane; Additional author contents are available on the Notes Pane.</dc:description>
  <cp:lastModifiedBy>Abel Embaye</cp:lastModifiedBy>
  <cp:revision>982</cp:revision>
  <dcterms:modified xsi:type="dcterms:W3CDTF">2025-08-13T00:54:00Z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